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91191" r:id="rId1"/>
    <p:sldMasterId id="2147491163" r:id="rId2"/>
    <p:sldMasterId id="2147491147" r:id="rId3"/>
    <p:sldMasterId id="2147491178" r:id="rId4"/>
  </p:sldMasterIdLst>
  <p:notesMasterIdLst>
    <p:notesMasterId r:id="rId41"/>
  </p:notesMasterIdLst>
  <p:handoutMasterIdLst>
    <p:handoutMasterId r:id="rId42"/>
  </p:handoutMasterIdLst>
  <p:sldIdLst>
    <p:sldId id="256" r:id="rId5"/>
    <p:sldId id="347" r:id="rId6"/>
    <p:sldId id="309" r:id="rId7"/>
    <p:sldId id="299" r:id="rId8"/>
    <p:sldId id="310" r:id="rId9"/>
    <p:sldId id="348" r:id="rId10"/>
    <p:sldId id="351" r:id="rId11"/>
    <p:sldId id="353" r:id="rId12"/>
    <p:sldId id="352" r:id="rId13"/>
    <p:sldId id="354" r:id="rId14"/>
    <p:sldId id="350" r:id="rId15"/>
    <p:sldId id="355" r:id="rId16"/>
    <p:sldId id="349" r:id="rId17"/>
    <p:sldId id="359" r:id="rId18"/>
    <p:sldId id="361" r:id="rId19"/>
    <p:sldId id="362" r:id="rId20"/>
    <p:sldId id="363" r:id="rId21"/>
    <p:sldId id="360" r:id="rId22"/>
    <p:sldId id="316" r:id="rId23"/>
    <p:sldId id="320" r:id="rId24"/>
    <p:sldId id="343" r:id="rId25"/>
    <p:sldId id="342" r:id="rId26"/>
    <p:sldId id="324" r:id="rId27"/>
    <p:sldId id="325" r:id="rId28"/>
    <p:sldId id="345" r:id="rId29"/>
    <p:sldId id="364" r:id="rId30"/>
    <p:sldId id="329" r:id="rId31"/>
    <p:sldId id="326" r:id="rId32"/>
    <p:sldId id="365" r:id="rId33"/>
    <p:sldId id="356" r:id="rId34"/>
    <p:sldId id="357" r:id="rId35"/>
    <p:sldId id="358" r:id="rId36"/>
    <p:sldId id="331" r:id="rId37"/>
    <p:sldId id="291" r:id="rId38"/>
    <p:sldId id="332" r:id="rId39"/>
    <p:sldId id="346" r:id="rId40"/>
  </p:sldIdLst>
  <p:sldSz cx="9144000" cy="6858000" type="screen4x3"/>
  <p:notesSz cx="6794500" cy="9931400"/>
  <p:embeddedFontLst>
    <p:embeddedFont>
      <p:font typeface="Bookman Old Style" panose="02050604050505020204" pitchFamily="18" charset="0"/>
      <p:regular r:id="rId43"/>
      <p:bold r:id="rId44"/>
      <p:italic r:id="rId45"/>
      <p:boldItalic r:id="rId46"/>
    </p:embeddedFon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Monotype Corsiva" panose="03010101010201010101" pitchFamily="66" charset="0"/>
      <p:italic r:id="rId51"/>
    </p:embeddedFont>
  </p:embeddedFontLst>
  <p:custShowLst>
    <p:custShow name="OCBE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91B869-67A8-4A06-AFE6-AE4EEA59862D}">
          <p14:sldIdLst>
            <p14:sldId id="256"/>
            <p14:sldId id="347"/>
          </p14:sldIdLst>
        </p14:section>
        <p14:section name="About OCBE" id="{6DB94CB4-DE9D-4B2C-88D3-CEEF61066E14}">
          <p14:sldIdLst>
            <p14:sldId id="309"/>
            <p14:sldId id="299"/>
            <p14:sldId id="310"/>
            <p14:sldId id="348"/>
          </p14:sldIdLst>
        </p14:section>
        <p14:section name="Intro - formate" id="{8AA586CD-C4D5-4F04-90EE-A4E94253C6E6}">
          <p14:sldIdLst>
            <p14:sldId id="351"/>
            <p14:sldId id="353"/>
          </p14:sldIdLst>
        </p14:section>
        <p14:section name="Normal distrubution assumtion" id="{5C04D2AC-6749-408D-864D-E8BDB3227283}">
          <p14:sldIdLst>
            <p14:sldId id="352"/>
            <p14:sldId id="354"/>
            <p14:sldId id="350"/>
          </p14:sldIdLst>
        </p14:section>
        <p14:section name="Mean and median" id="{CA42AC2B-288F-4DDB-864E-41BBA1626E7D}">
          <p14:sldIdLst>
            <p14:sldId id="355"/>
            <p14:sldId id="349"/>
            <p14:sldId id="359"/>
          </p14:sldIdLst>
        </p14:section>
        <p14:section name="Check distribution of data" id="{D05764FA-E371-4E12-AED1-89219813CDC4}">
          <p14:sldIdLst>
            <p14:sldId id="361"/>
            <p14:sldId id="362"/>
            <p14:sldId id="363"/>
          </p14:sldIdLst>
        </p14:section>
        <p14:section name="Transformation and non parameteric methdos" id="{22CD2020-B02C-476C-B4B7-2CAA992E7A8C}">
          <p14:sldIdLst>
            <p14:sldId id="360"/>
          </p14:sldIdLst>
        </p14:section>
        <p14:section name="Boostrap" id="{529B93D9-1EF0-452E-8934-FC8FC61E01B7}">
          <p14:sldIdLst>
            <p14:sldId id="316"/>
            <p14:sldId id="320"/>
            <p14:sldId id="343"/>
            <p14:sldId id="342"/>
            <p14:sldId id="324"/>
            <p14:sldId id="325"/>
            <p14:sldId id="345"/>
            <p14:sldId id="364"/>
            <p14:sldId id="329"/>
            <p14:sldId id="326"/>
            <p14:sldId id="365"/>
            <p14:sldId id="356"/>
            <p14:sldId id="357"/>
            <p14:sldId id="358"/>
            <p14:sldId id="331"/>
          </p14:sldIdLst>
        </p14:section>
        <p14:section name="Questions and answers" id="{A1035E25-84B9-437E-A1E0-94E8D38D5333}">
          <p14:sldIdLst>
            <p14:sldId id="291"/>
          </p14:sldIdLst>
        </p14:section>
        <p14:section name="References" id="{2D5A80EC-EEDD-481D-B49F-C0C24BA3ECE2}">
          <p14:sldIdLst>
            <p14:sldId id="332"/>
          </p14:sldIdLst>
        </p14:section>
        <p14:section name="tillegg" id="{324E0C9D-6F2A-4B2E-8CCD-7131E29F7F20}">
          <p14:sldIdLst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E33"/>
    <a:srgbClr val="F4C99A"/>
    <a:srgbClr val="FFFFCC"/>
    <a:srgbClr val="6C3600"/>
    <a:srgbClr val="EEB500"/>
    <a:srgbClr val="D2612E"/>
    <a:srgbClr val="40BA30"/>
    <a:srgbClr val="E5EEFF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22" autoAdjust="0"/>
    <p:restoredTop sz="83613" autoAdjust="0"/>
  </p:normalViewPr>
  <p:slideViewPr>
    <p:cSldViewPr>
      <p:cViewPr varScale="1">
        <p:scale>
          <a:sx n="79" d="100"/>
          <a:sy n="79" d="100"/>
        </p:scale>
        <p:origin x="8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317"/>
    </p:cViewPr>
  </p:sorterViewPr>
  <p:notesViewPr>
    <p:cSldViewPr>
      <p:cViewPr varScale="1">
        <p:scale>
          <a:sx n="55" d="100"/>
          <a:sy n="55" d="100"/>
        </p:scale>
        <p:origin x="-3187" y="-67"/>
      </p:cViewPr>
      <p:guideLst>
        <p:guide orient="horz" pos="3127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967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t" anchorCtr="0" compatLnSpc="1">
            <a:prstTxWarp prst="textNoShape">
              <a:avLst/>
            </a:prstTxWarp>
          </a:bodyPr>
          <a:lstStyle>
            <a:lvl1pPr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4" y="0"/>
            <a:ext cx="294296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t" anchorCtr="0" compatLnSpc="1">
            <a:prstTxWarp prst="textNoShape">
              <a:avLst/>
            </a:prstTxWarp>
          </a:bodyPr>
          <a:lstStyle>
            <a:lvl1pPr algn="r"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5370"/>
            <a:ext cx="2942967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b" anchorCtr="0" compatLnSpc="1">
            <a:prstTxWarp prst="textNoShape">
              <a:avLst/>
            </a:prstTxWarp>
          </a:bodyPr>
          <a:lstStyle>
            <a:lvl1pPr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4" y="9435370"/>
            <a:ext cx="294296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b" anchorCtr="0" compatLnSpc="1">
            <a:prstTxWarp prst="textNoShape">
              <a:avLst/>
            </a:prstTxWarp>
          </a:bodyPr>
          <a:lstStyle>
            <a:lvl1pPr algn="r"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773E6D1B-71B8-43AB-A39C-9712BFBEB2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8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967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t" anchorCtr="0" compatLnSpc="1">
            <a:prstTxWarp prst="textNoShape">
              <a:avLst/>
            </a:prstTxWarp>
          </a:bodyPr>
          <a:lstStyle>
            <a:lvl1pPr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4" y="0"/>
            <a:ext cx="294296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t" anchorCtr="0" compatLnSpc="1">
            <a:prstTxWarp prst="textNoShape">
              <a:avLst/>
            </a:prstTxWarp>
          </a:bodyPr>
          <a:lstStyle>
            <a:lvl1pPr algn="r"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7713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48" y="4716914"/>
            <a:ext cx="4980405" cy="44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370"/>
            <a:ext cx="2942967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b" anchorCtr="0" compatLnSpc="1">
            <a:prstTxWarp prst="textNoShape">
              <a:avLst/>
            </a:prstTxWarp>
          </a:bodyPr>
          <a:lstStyle>
            <a:lvl1pPr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4" y="9435370"/>
            <a:ext cx="294296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23" tIns="48761" rIns="97523" bIns="48761" numCol="1" anchor="b" anchorCtr="0" compatLnSpc="1">
            <a:prstTxWarp prst="textNoShape">
              <a:avLst/>
            </a:prstTxWarp>
          </a:bodyPr>
          <a:lstStyle>
            <a:lvl1pPr algn="r" defTabSz="974211" eaLnBrk="0" hangingPunct="0"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70D2F94D-E94F-4C3B-AC77-687A05510C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80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7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«</a:t>
            </a:r>
            <a:r>
              <a:rPr lang="en-US" noProof="0" dirty="0"/>
              <a:t>Signed-rank test</a:t>
            </a:r>
            <a:r>
              <a:rPr lang="nb-NO" noProof="0" dirty="0"/>
              <a:t>» gir bare konfidens intervall for </a:t>
            </a:r>
            <a:r>
              <a:rPr lang="en-US" dirty="0"/>
              <a:t>“</a:t>
            </a:r>
            <a:r>
              <a:rPr lang="en-US" noProof="0" dirty="0"/>
              <a:t>pseudomedian</a:t>
            </a:r>
            <a:r>
              <a:rPr lang="en-US" dirty="0"/>
              <a:t>”  </a:t>
            </a:r>
            <a:br>
              <a:rPr lang="en-US" dirty="0"/>
            </a:br>
            <a:r>
              <a:rPr lang="en-US" dirty="0"/>
              <a:t>(“</a:t>
            </a:r>
            <a:r>
              <a:rPr lang="nb-NO" dirty="0"/>
              <a:t>Pseudomedianen til en fordeling F er medianen til fordelingen til (</a:t>
            </a:r>
            <a:r>
              <a:rPr lang="nb-NO" dirty="0" err="1"/>
              <a:t>u+v</a:t>
            </a:r>
            <a:r>
              <a:rPr lang="nb-NO"/>
              <a:t>)/2, der </a:t>
            </a:r>
            <a:r>
              <a:rPr lang="nb-NO" dirty="0"/>
              <a:t>u og v er uavhengige variable fra fordelingen 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18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A1B81-1518-4564-ABA9-FD0E11331C0B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8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E55AD-503A-4501-83FB-3C3658091A89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en-US" dirty="0"/>
              <a:t>Ideer om ”</a:t>
            </a:r>
            <a:r>
              <a:rPr lang="nb-NO" altLang="en-US" dirty="0" err="1"/>
              <a:t>resample</a:t>
            </a:r>
            <a:r>
              <a:rPr lang="nb-NO" altLang="en-US" dirty="0"/>
              <a:t>” og ”</a:t>
            </a:r>
            <a:r>
              <a:rPr lang="nb-NO" altLang="en-US" dirty="0" err="1"/>
              <a:t>bootstrap</a:t>
            </a:r>
            <a:r>
              <a:rPr lang="nb-NO" altLang="en-US" dirty="0"/>
              <a:t>” er </a:t>
            </a:r>
            <a:r>
              <a:rPr lang="nb-NO" altLang="en-US"/>
              <a:t>ganske gamle, men </a:t>
            </a:r>
            <a:r>
              <a:rPr lang="nb-NO" altLang="en-US" dirty="0"/>
              <a:t>i praksis krever det raske datamaskiner.</a:t>
            </a:r>
          </a:p>
          <a:p>
            <a:endParaRPr lang="nb-NO" altLang="en-US" b="1" dirty="0"/>
          </a:p>
          <a:p>
            <a:r>
              <a:rPr lang="nb-NO" altLang="en-US" b="1" dirty="0"/>
              <a:t>Ordet ”Bootstrap”:</a:t>
            </a:r>
            <a:endParaRPr lang="nb-NO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en-US" dirty="0"/>
              <a:t>Vi vil senere se hvorfor ... Poenget er at man gjør det umulige med å løfte seg selv </a:t>
            </a:r>
            <a:r>
              <a:rPr lang="nb-NO" altLang="en-US"/>
              <a:t>etter skoene, </a:t>
            </a:r>
            <a:br>
              <a:rPr lang="nb-NO" altLang="en-US" dirty="0"/>
            </a:br>
            <a:r>
              <a:rPr lang="nb-NO" altLang="en-US" dirty="0"/>
              <a:t>og i tillegg det at man i praksis bare bruker seg selv til å gjennomføre noe. </a:t>
            </a:r>
            <a:br>
              <a:rPr lang="nb-NO" altLang="en-US" dirty="0"/>
            </a:br>
            <a:r>
              <a:rPr lang="nb-NO" altLang="en-US" dirty="0"/>
              <a:t>Uttrykket kommer fra ett gammelt tysk sagn.  </a:t>
            </a:r>
          </a:p>
          <a:p>
            <a:r>
              <a:rPr lang="nb-NO" altLang="en-US" dirty="0"/>
              <a:t>(Vi bruker vårt utvalg til å lage alle de nye…)</a:t>
            </a:r>
          </a:p>
          <a:p>
            <a:endParaRPr lang="nb-NO" altLang="en-US" dirty="0"/>
          </a:p>
          <a:p>
            <a:endParaRPr lang="nb-NO" altLang="en-US" dirty="0"/>
          </a:p>
          <a:p>
            <a:endParaRPr lang="nb-NO" altLang="en-US" b="1" dirty="0"/>
          </a:p>
          <a:p>
            <a:r>
              <a:rPr lang="nb-NO" altLang="en-US" sz="1000" dirty="0"/>
              <a:t>Referanse:</a:t>
            </a:r>
          </a:p>
          <a:p>
            <a:pPr lvl="1"/>
            <a:r>
              <a:rPr lang="en-GB" altLang="en-US" sz="1000" dirty="0"/>
              <a:t>Bootstrap Methods: Another Look at the </a:t>
            </a:r>
            <a:r>
              <a:rPr lang="en-GB" altLang="en-US" sz="1000" dirty="0" err="1"/>
              <a:t>Jackknife</a:t>
            </a:r>
            <a:endParaRPr lang="en-GB" altLang="en-US" sz="1000" dirty="0"/>
          </a:p>
          <a:p>
            <a:pPr lvl="1"/>
            <a:r>
              <a:rPr lang="en-GB" altLang="en-US" sz="1000" dirty="0"/>
              <a:t>B. </a:t>
            </a:r>
            <a:r>
              <a:rPr lang="en-GB" altLang="en-US" sz="1000" dirty="0" err="1"/>
              <a:t>Efron</a:t>
            </a:r>
            <a:endParaRPr lang="en-GB" altLang="en-US" sz="1000" dirty="0"/>
          </a:p>
          <a:p>
            <a:pPr lvl="1"/>
            <a:r>
              <a:rPr lang="en-GB" altLang="en-US" sz="1000" i="1" dirty="0"/>
              <a:t>Annals </a:t>
            </a:r>
            <a:r>
              <a:rPr lang="en-GB" altLang="en-US" sz="1000" i="1"/>
              <a:t>of Statistics, </a:t>
            </a:r>
            <a:r>
              <a:rPr lang="en-GB" altLang="en-US" sz="1000"/>
              <a:t>Volume 7, Issue </a:t>
            </a:r>
            <a:r>
              <a:rPr lang="en-GB" altLang="en-US" sz="1000" dirty="0"/>
              <a:t>1 (</a:t>
            </a:r>
            <a:r>
              <a:rPr lang="en-GB" altLang="en-US" sz="1000"/>
              <a:t>Jan., 1979), l-26</a:t>
            </a:r>
            <a:r>
              <a:rPr lang="en-GB" alt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216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53C40-67FC-47FF-A61F-1F4B4E3EF648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en-US" dirty="0"/>
              <a:t>Vi bruker fordelingen til vårt </a:t>
            </a:r>
            <a:r>
              <a:rPr lang="nb-NO" altLang="en-US"/>
              <a:t>opprinnelige datasett, og </a:t>
            </a:r>
            <a:r>
              <a:rPr lang="nb-NO" altLang="en-US" dirty="0"/>
              <a:t>trekker nye datasett av samme størrelse.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86771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Laget i C# (har</a:t>
            </a:r>
            <a:r>
              <a:rPr lang="nb-NO" baseline="0" dirty="0"/>
              <a:t> også Java utgave)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0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C4366-6DE2-4F1C-8448-090B1B700CB8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en-US" dirty="0"/>
              <a:t>(Bootstrap har de ”riktige” asymptotiske egenskapene.)</a:t>
            </a:r>
          </a:p>
          <a:p>
            <a:endParaRPr lang="nb-NO" altLang="en-US" dirty="0"/>
          </a:p>
          <a:p>
            <a:r>
              <a:rPr lang="nb-NO" altLang="en-US" dirty="0"/>
              <a:t>(Eksempel på mangel på gode fordelinger: Forholdet mellom to relative risikoer)</a:t>
            </a:r>
          </a:p>
          <a:p>
            <a:endParaRPr lang="nb-NO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70821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AD245-8DD8-408D-BB77-2D30A43ACEB7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5342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«Vi kan ikke se bak horisonten»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19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0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4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20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3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Veileder må være med så det ikke oppstår misforståelser og vi får lært opp hele miljøet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0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4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7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b-NO" noProof="0" dirty="0"/>
              <a:t>Høyden til alle studenter er </a:t>
            </a:r>
            <a:r>
              <a:rPr lang="nb-NO" noProof="0"/>
              <a:t>ikke normalfordelt, siden </a:t>
            </a:r>
            <a:r>
              <a:rPr lang="nb-NO" noProof="0" dirty="0"/>
              <a:t>variable kjønn har så stor </a:t>
            </a:r>
            <a:r>
              <a:rPr lang="nb-NO" noProof="0" dirty="0" err="1"/>
              <a:t>effect</a:t>
            </a:r>
            <a:r>
              <a:rPr lang="nb-NO" noProof="0" dirty="0"/>
              <a:t>. Man får </a:t>
            </a:r>
            <a:r>
              <a:rPr lang="nb-NO" noProof="0"/>
              <a:t>to topper, en </a:t>
            </a:r>
            <a:r>
              <a:rPr lang="nb-NO" noProof="0" dirty="0"/>
              <a:t>for kvinner og en for men</a:t>
            </a:r>
          </a:p>
          <a:p>
            <a:pPr marL="228600" indent="-228600">
              <a:buAutoNum type="arabicParenR"/>
            </a:pPr>
            <a:endParaRPr lang="nb-NO" noProof="0" dirty="0"/>
          </a:p>
          <a:p>
            <a:pPr marL="228600" indent="-228600">
              <a:buAutoNum type="arabicParenR"/>
            </a:pPr>
            <a:r>
              <a:rPr lang="nb-NO" noProof="0" dirty="0"/>
              <a:t>Hvis mange </a:t>
            </a:r>
            <a:r>
              <a:rPr lang="nb-NO" noProof="0"/>
              <a:t>svarer 8, 9 eller 10, og </a:t>
            </a:r>
            <a:r>
              <a:rPr lang="nb-NO" noProof="0" dirty="0"/>
              <a:t>noen få </a:t>
            </a:r>
            <a:r>
              <a:rPr lang="nb-NO" noProof="0" dirty="0" err="1"/>
              <a:t>alvårlig</a:t>
            </a:r>
            <a:r>
              <a:rPr lang="nb-NO" noProof="0" dirty="0"/>
              <a:t> syke svarer 2 og 3 får vi ikke normalfordeling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2F94D-E94F-4C3B-AC77-687A05510C5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7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Monotype Corsiva" pitchFamily="66" charset="0"/>
              </a:rPr>
              <a:t>Harald Weedon-Fekjær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&lt;harald.weedon-fekjar@medisin.uio.no&gt; </a:t>
            </a:r>
          </a:p>
          <a:p>
            <a:pPr>
              <a:lnSpc>
                <a:spcPct val="120000"/>
              </a:lnSpc>
              <a:spcBef>
                <a:spcPts val="9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Oslo Center for Biostatistics and Epidemiology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(Common biostat center for University of Oslo and Oslo University Hospital, Norway)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64088" y="188640"/>
            <a:ext cx="3600400" cy="853063"/>
            <a:chOff x="4283968" y="-27384"/>
            <a:chExt cx="3600400" cy="853063"/>
          </a:xfrm>
        </p:grpSpPr>
        <p:grpSp>
          <p:nvGrpSpPr>
            <p:cNvPr id="5" name="Group 4"/>
            <p:cNvGrpSpPr/>
            <p:nvPr/>
          </p:nvGrpSpPr>
          <p:grpSpPr>
            <a:xfrm>
              <a:off x="6660232" y="-27384"/>
              <a:ext cx="1224136" cy="603855"/>
              <a:chOff x="8758541" y="56277"/>
              <a:chExt cx="849913" cy="480631"/>
            </a:xfrm>
          </p:grpSpPr>
          <p:pic>
            <p:nvPicPr>
              <p:cNvPr id="8" name="Picture 2" descr="C:\Users\hwf\Downloads\Uio-logo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8532" y="170905"/>
                <a:ext cx="328992" cy="366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758541" y="56277"/>
                <a:ext cx="84991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+mj-lt"/>
                  </a:rPr>
                  <a:t>University of Oslo</a:t>
                </a:r>
              </a:p>
            </p:txBody>
          </p:sp>
        </p:grpSp>
        <p:pic>
          <p:nvPicPr>
            <p:cNvPr id="6" name="Picture 2" descr="M:\midl\OUS_logo_e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843" y="44623"/>
              <a:ext cx="2352111" cy="53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283968" y="548680"/>
              <a:ext cx="31286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  <a:latin typeface="+mn-lt"/>
                </a:rPr>
                <a:t>Oslo Center for Biostatistics and Epidemiology</a:t>
              </a:r>
            </a:p>
          </p:txBody>
        </p:sp>
      </p:grpSp>
      <p:graphicFrame>
        <p:nvGraphicFramePr>
          <p:cNvPr id="10" name="Group 2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3992871"/>
              </p:ext>
            </p:extLst>
          </p:nvPr>
        </p:nvGraphicFramePr>
        <p:xfrm>
          <a:off x="7524328" y="6642496"/>
          <a:ext cx="1628056" cy="242888"/>
        </p:xfrm>
        <a:graphic>
          <a:graphicData uri="http://schemas.openxmlformats.org/drawingml/2006/table">
            <a:tbl>
              <a:tblPr/>
              <a:tblGrid>
                <a:gridCol w="162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75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10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744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347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44450"/>
            <a:ext cx="2008187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4450"/>
            <a:ext cx="5873750" cy="6337300"/>
          </a:xfrm>
        </p:spPr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319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Monotype Corsiva" pitchFamily="66" charset="0"/>
              </a:rPr>
              <a:t>Harald Weedon-Fekjær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&lt;harald.weedon-fekjar@medisin.uio.no&gt; </a:t>
            </a:r>
          </a:p>
          <a:p>
            <a:pPr>
              <a:lnSpc>
                <a:spcPct val="120000"/>
              </a:lnSpc>
              <a:spcBef>
                <a:spcPts val="9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Oslo Center for Biostatistics and Epidemiology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(Common biostat center for University of Oslo and Oslo University Hospital, Norway)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64088" y="188640"/>
            <a:ext cx="3600400" cy="853063"/>
            <a:chOff x="4283968" y="-27384"/>
            <a:chExt cx="3600400" cy="853063"/>
          </a:xfrm>
        </p:grpSpPr>
        <p:grpSp>
          <p:nvGrpSpPr>
            <p:cNvPr id="5" name="Group 4"/>
            <p:cNvGrpSpPr/>
            <p:nvPr/>
          </p:nvGrpSpPr>
          <p:grpSpPr>
            <a:xfrm>
              <a:off x="6660232" y="-27384"/>
              <a:ext cx="1224136" cy="603855"/>
              <a:chOff x="8758541" y="56277"/>
              <a:chExt cx="849913" cy="480631"/>
            </a:xfrm>
          </p:grpSpPr>
          <p:pic>
            <p:nvPicPr>
              <p:cNvPr id="8" name="Picture 2" descr="C:\Users\hwf\Downloads\Uio-logo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8532" y="170905"/>
                <a:ext cx="328992" cy="366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758541" y="56277"/>
                <a:ext cx="84991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+mj-lt"/>
                  </a:rPr>
                  <a:t>University of Oslo</a:t>
                </a:r>
              </a:p>
            </p:txBody>
          </p:sp>
        </p:grpSp>
        <p:pic>
          <p:nvPicPr>
            <p:cNvPr id="6" name="Picture 2" descr="M:\midl\OUS_logo_e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843" y="44623"/>
              <a:ext cx="2352111" cy="53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283968" y="548680"/>
              <a:ext cx="31286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  <a:latin typeface="+mn-lt"/>
                </a:rPr>
                <a:t>Oslo Center for Biostatistics and Epidemiology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27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Monotype Corsiva" pitchFamily="66" charset="0"/>
              </a:rPr>
              <a:t>Harald Weedon-Fekjær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&lt;harald.weedon-fekjar@medisin.uio.no&gt; </a:t>
            </a:r>
          </a:p>
          <a:p>
            <a:pPr>
              <a:lnSpc>
                <a:spcPct val="120000"/>
              </a:lnSpc>
              <a:spcBef>
                <a:spcPts val="9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Oslo Center for Biostatistics and Epidemiology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(Common biostat center for University of Oslo and Oslo University Hospital, Norway)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03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232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29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981075"/>
            <a:ext cx="39401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981075"/>
            <a:ext cx="39417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166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Monotype Corsiva" pitchFamily="66" charset="0"/>
              </a:rPr>
              <a:t>Harald Weedon-Fekjær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&lt;harald.weedon-fekjar@medisin.uio.no&gt; </a:t>
            </a:r>
          </a:p>
          <a:p>
            <a:pPr>
              <a:lnSpc>
                <a:spcPct val="120000"/>
              </a:lnSpc>
              <a:spcBef>
                <a:spcPts val="9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Oslo Center for Biostatistics and Epidemiology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(Common biostat center for University of Oslo and Oslo University Hospital, Norway)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78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7762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8954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961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144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40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5889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44450"/>
            <a:ext cx="2008187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4450"/>
            <a:ext cx="5873750" cy="6337300"/>
          </a:xfrm>
        </p:spPr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1336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08013" y="6051451"/>
            <a:ext cx="7927975" cy="823175"/>
            <a:chOff x="608013" y="6051451"/>
            <a:chExt cx="7927975" cy="823175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08013" y="6051451"/>
              <a:ext cx="79279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 eaLnBrk="0" hangingPunct="0">
                <a:lnSpc>
                  <a:spcPct val="120000"/>
                </a:lnSpc>
                <a:spcBef>
                  <a:spcPct val="50000"/>
                </a:spcBef>
                <a:tabLst>
                  <a:tab pos="1254125" algn="l"/>
                </a:tabLst>
                <a:defRPr/>
              </a:pPr>
              <a:r>
                <a:rPr lang="en-GB" sz="1600" b="0" kern="0" dirty="0">
                  <a:solidFill>
                    <a:schemeClr val="bg1">
                      <a:lumMod val="50000"/>
                    </a:schemeClr>
                  </a:solidFill>
                  <a:latin typeface="Monotype Corsiva" pitchFamily="66" charset="0"/>
                </a:rPr>
                <a:t>Harald Weedon-Fekjær</a:t>
              </a:r>
              <a:r>
                <a:rPr lang="en-GB" sz="16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  </a:t>
              </a:r>
              <a:r>
                <a:rPr lang="en-GB" sz="1600" b="0" ker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(statistician, PhD), OCBE, </a:t>
              </a:r>
              <a:r>
                <a:rPr lang="en-US" sz="1600" b="0" ker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Oslo </a:t>
              </a:r>
              <a:r>
                <a:rPr lang="en-US" sz="16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University Hospital</a:t>
              </a:r>
              <a:br>
                <a:rPr lang="en-US" sz="14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n-GB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E-mail:   &lt;harald.weedon-fekjar@medisin.uio.no&gt;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7023570" y="6280356"/>
            <a:ext cx="685800" cy="594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ackager Shell Object" showAsIcon="1" r:id="rId2" imgW="914400" imgH="792360" progId="Package">
                    <p:embed/>
                  </p:oleObj>
                </mc:Choice>
                <mc:Fallback>
                  <p:oleObj name="Packager Shell Object" showAsIcon="1" r:id="rId2" imgW="914400" imgH="792360" progId="Package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23570" y="6280356"/>
                          <a:ext cx="685800" cy="5942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18" descr="M:\midl\[UNSET]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92" y="1109775"/>
            <a:ext cx="6496216" cy="48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33362" y="5775067"/>
            <a:ext cx="2337623" cy="246221"/>
          </a:xfrm>
          <a:prstGeom prst="rect">
            <a:avLst/>
          </a:prstGeom>
          <a:noFill/>
        </p:spPr>
        <p:txBody>
          <a:bodyPr wrap="none" lIns="36000">
            <a:spAutoFit/>
          </a:bodyPr>
          <a:lstStyle/>
          <a:p>
            <a:pPr>
              <a:defRPr/>
            </a:pPr>
            <a:r>
              <a:rPr lang="en-GB" sz="100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</a:rPr>
              <a:t>Steilene, Nesodden,  Norway, 2013-06-14</a:t>
            </a:r>
            <a:endParaRPr lang="en-GB" sz="10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0398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191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641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124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225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981075"/>
            <a:ext cx="39401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981075"/>
            <a:ext cx="39417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8547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4915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680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06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80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444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255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44450"/>
            <a:ext cx="2008187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4450"/>
            <a:ext cx="5873750" cy="6337300"/>
          </a:xfrm>
        </p:spPr>
        <p:txBody>
          <a:bodyPr vert="eaVert"/>
          <a:lstStyle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8281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49DF9-A5D1-4B89-B253-91B82662A82B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1BE96-8124-4239-BBBB-CA2B99C79F6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3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5721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6"/>
            <a:ext cx="8229600" cy="79384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/>
          <a:lstStyle>
            <a:lvl1pPr>
              <a:spcBef>
                <a:spcPts val="36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43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D56E4D3-F851-4341-A728-E8FF776BCD1F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43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43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BC1BE96-8124-4239-BBBB-CA2B99C79F6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13699" y="66117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2C9A78-BAC2-4C81-AC87-7223B449475E}" type="slidenum">
              <a:rPr lang="nb-NO" sz="1000" b="0" smtClean="0">
                <a:latin typeface="+mn-lt"/>
              </a:rPr>
              <a:t>‹#›</a:t>
            </a:fld>
            <a:r>
              <a:rPr lang="nb-NO" sz="1000" b="0" dirty="0">
                <a:latin typeface="+mn-lt"/>
              </a:rPr>
              <a:t> </a:t>
            </a:r>
            <a:r>
              <a:rPr lang="nb-NO" sz="1000" b="0" dirty="0" err="1">
                <a:latin typeface="+mn-lt"/>
              </a:rPr>
              <a:t>of</a:t>
            </a:r>
            <a:r>
              <a:rPr lang="nb-NO" sz="1000" b="0" baseline="0" dirty="0">
                <a:latin typeface="+mn-lt"/>
              </a:rPr>
              <a:t> 40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2936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BCE24-263C-4DE8-80A8-A2F1160D3267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1B8BA-9590-49E8-A0FD-6199435F526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8513699" y="66117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2C9A78-BAC2-4C81-AC87-7223B449475E}" type="slidenum">
              <a:rPr lang="nb-NO" sz="1000" b="0" smtClean="0">
                <a:latin typeface="+mn-lt"/>
              </a:rPr>
              <a:t>‹#›</a:t>
            </a:fld>
            <a:r>
              <a:rPr lang="nb-NO" sz="1000" b="0" dirty="0">
                <a:latin typeface="+mn-lt"/>
              </a:rPr>
              <a:t> </a:t>
            </a:r>
            <a:r>
              <a:rPr lang="nb-NO" sz="1000" b="0" dirty="0" err="1">
                <a:latin typeface="+mn-lt"/>
              </a:rPr>
              <a:t>of</a:t>
            </a:r>
            <a:r>
              <a:rPr lang="nb-NO" sz="1000" b="0" baseline="0" dirty="0">
                <a:latin typeface="+mn-lt"/>
              </a:rPr>
              <a:t> 40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029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78C8F-3C9C-45DD-A0D5-D0C486E51E8D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5732E-2A2A-4DFA-910A-69FE3D9E647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8513699" y="66117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2C9A78-BAC2-4C81-AC87-7223B449475E}" type="slidenum">
              <a:rPr lang="nb-NO" sz="1000" b="0" smtClean="0">
                <a:latin typeface="+mn-lt"/>
              </a:rPr>
              <a:t>‹#›</a:t>
            </a:fld>
            <a:r>
              <a:rPr lang="nb-NO" sz="1000" b="0" dirty="0">
                <a:latin typeface="+mn-lt"/>
              </a:rPr>
              <a:t> </a:t>
            </a:r>
            <a:r>
              <a:rPr lang="nb-NO" sz="1000" b="0" dirty="0" err="1">
                <a:latin typeface="+mn-lt"/>
              </a:rPr>
              <a:t>of</a:t>
            </a:r>
            <a:r>
              <a:rPr lang="nb-NO" sz="1000" b="0" baseline="0" dirty="0">
                <a:latin typeface="+mn-lt"/>
              </a:rPr>
              <a:t> 40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766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51C1E-510C-43DF-9AB6-1DB24D853500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5E0E0-C5FA-4808-9340-870E581943A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13699" y="66117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2C9A78-BAC2-4C81-AC87-7223B449475E}" type="slidenum">
              <a:rPr lang="nb-NO" sz="1000" b="0" smtClean="0">
                <a:latin typeface="+mn-lt"/>
              </a:rPr>
              <a:t>‹#›</a:t>
            </a:fld>
            <a:r>
              <a:rPr lang="nb-NO" sz="1000" b="0" dirty="0">
                <a:latin typeface="+mn-lt"/>
              </a:rPr>
              <a:t> </a:t>
            </a:r>
            <a:r>
              <a:rPr lang="nb-NO" sz="1000" b="0" dirty="0" err="1">
                <a:latin typeface="+mn-lt"/>
              </a:rPr>
              <a:t>of</a:t>
            </a:r>
            <a:r>
              <a:rPr lang="nb-NO" sz="1000" b="0" baseline="0" dirty="0">
                <a:latin typeface="+mn-lt"/>
              </a:rPr>
              <a:t> 40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780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BD4C0-B27A-4C12-9E72-6C4E97587F7D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2427F-335B-4F3A-9DFC-36F3110F1BF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8513699" y="66117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2C9A78-BAC2-4C81-AC87-7223B449475E}" type="slidenum">
              <a:rPr lang="nb-NO" sz="1000" b="0" smtClean="0">
                <a:latin typeface="+mn-lt"/>
              </a:rPr>
              <a:t>‹#›</a:t>
            </a:fld>
            <a:r>
              <a:rPr lang="nb-NO" sz="1000" b="0" dirty="0">
                <a:latin typeface="+mn-lt"/>
              </a:rPr>
              <a:t> </a:t>
            </a:r>
            <a:r>
              <a:rPr lang="nb-NO" sz="1000" b="0" dirty="0" err="1">
                <a:latin typeface="+mn-lt"/>
              </a:rPr>
              <a:t>of</a:t>
            </a:r>
            <a:r>
              <a:rPr lang="nb-NO" sz="1000" b="0" baseline="0" dirty="0">
                <a:latin typeface="+mn-lt"/>
              </a:rPr>
              <a:t> 40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96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CCBD3-BBD9-472C-9C00-9F24879D51EE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F9E54-FCA3-4123-9879-C500BDAC54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00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EEB27-00AE-4092-9C6B-A42CA659E216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B888C-8220-4C02-83FC-1D43457EC9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33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E1CEF6-BAEB-4D47-9B91-EBFC47332742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3FA89-5B6D-4D1C-9B7B-F726EC5468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85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A5BE0-5B71-4112-A315-C7EEB937ED2F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D6252-4578-4053-B11A-8C34E2137B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750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FFF5A-37BB-43E6-8BA3-CD70008471A5}" type="datetimeFigureOut">
              <a:rPr lang="en-US"/>
              <a:pPr/>
              <a:t>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3234E-AA02-409F-BAAA-8EF2937F9A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370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8013" y="6051451"/>
            <a:ext cx="7927975" cy="823175"/>
            <a:chOff x="608013" y="6051451"/>
            <a:chExt cx="7927975" cy="823175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08013" y="6051451"/>
              <a:ext cx="79279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 eaLnBrk="0" hangingPunct="0">
                <a:lnSpc>
                  <a:spcPct val="120000"/>
                </a:lnSpc>
                <a:spcBef>
                  <a:spcPct val="50000"/>
                </a:spcBef>
                <a:tabLst>
                  <a:tab pos="1254125" algn="l"/>
                </a:tabLst>
                <a:defRPr/>
              </a:pPr>
              <a:r>
                <a:rPr lang="en-GB" sz="1600" b="0" kern="0" dirty="0">
                  <a:solidFill>
                    <a:schemeClr val="bg1">
                      <a:lumMod val="50000"/>
                    </a:schemeClr>
                  </a:solidFill>
                  <a:latin typeface="Monotype Corsiva" pitchFamily="66" charset="0"/>
                </a:rPr>
                <a:t>Harald Weedon-Fekjær</a:t>
              </a:r>
              <a:r>
                <a:rPr lang="en-GB" sz="16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  </a:t>
              </a:r>
              <a:r>
                <a:rPr lang="en-GB" sz="1600" b="0" ker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(statistician, PhD), OCBE, </a:t>
              </a:r>
              <a:r>
                <a:rPr lang="en-US" sz="1600" b="0" ker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Oslo </a:t>
              </a:r>
              <a:r>
                <a:rPr lang="en-US" sz="16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University Hospital</a:t>
              </a:r>
              <a:br>
                <a:rPr lang="en-US" sz="14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n-GB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E-mail:   &lt;harald.weedon-fekjar@medisin.uio.no&gt;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7023570" y="6280356"/>
            <a:ext cx="685800" cy="594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ackager Shell Object" showAsIcon="1" r:id="rId2" imgW="914400" imgH="792360" progId="Package">
                    <p:embed/>
                  </p:oleObj>
                </mc:Choice>
                <mc:Fallback>
                  <p:oleObj name="Packager Shell Object" showAsIcon="1" r:id="rId2" imgW="914400" imgH="792360" progId="Package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23570" y="6280356"/>
                          <a:ext cx="685800" cy="5942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18" descr="M:\midl\[UNSET]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92" y="1109775"/>
            <a:ext cx="6496216" cy="48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33362" y="5775067"/>
            <a:ext cx="2337623" cy="246221"/>
          </a:xfrm>
          <a:prstGeom prst="rect">
            <a:avLst/>
          </a:prstGeom>
          <a:noFill/>
        </p:spPr>
        <p:txBody>
          <a:bodyPr wrap="none" lIns="36000">
            <a:spAutoFit/>
          </a:bodyPr>
          <a:lstStyle/>
          <a:p>
            <a:pPr>
              <a:defRPr/>
            </a:pPr>
            <a:r>
              <a:rPr lang="en-GB" sz="100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</a:rPr>
              <a:t>Steilene, Nesodden,  Norway, 2013-06-14</a:t>
            </a:r>
            <a:endParaRPr lang="en-GB" sz="10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279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981075"/>
            <a:ext cx="39401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981075"/>
            <a:ext cx="39417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365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026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49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6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4450"/>
            <a:ext cx="803433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981075"/>
            <a:ext cx="80343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588125" y="6524625"/>
            <a:ext cx="1905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nb-NO" sz="800" b="0" noProof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539750" y="6538913"/>
            <a:ext cx="8228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nb-NO" noProof="0" dirty="0">
              <a:latin typeface="Calibri" pitchFamily="34" charset="0"/>
            </a:endParaRPr>
          </a:p>
        </p:txBody>
      </p:sp>
      <p:graphicFrame>
        <p:nvGraphicFramePr>
          <p:cNvPr id="44546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18148"/>
              </p:ext>
            </p:extLst>
          </p:nvPr>
        </p:nvGraphicFramePr>
        <p:xfrm>
          <a:off x="0" y="6642100"/>
          <a:ext cx="9144000" cy="242888"/>
        </p:xfrm>
        <a:graphic>
          <a:graphicData uri="http://schemas.openxmlformats.org/drawingml/2006/table">
            <a:tbl>
              <a:tblPr/>
              <a:tblGrid>
                <a:gridCol w="23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1778034487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3518186930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"Analyse av ikke normalfordelte data"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ja-JP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&lt;harald.weedon-fekjar@medisin.uio.</a:t>
                      </a:r>
                      <a:r>
                        <a:rPr kumimoji="0" lang="nb-NO" altLang="ja-JP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no&gt;, </a:t>
                      </a:r>
                      <a:r>
                        <a:rPr kumimoji="0" lang="nb-NO" altLang="ja-JP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OCBE</a:t>
                      </a:r>
                      <a:r>
                        <a:rPr kumimoji="0" lang="nb-NO" altLang="ja-JP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Norway</a:t>
                      </a:r>
                      <a:endParaRPr kumimoji="0" lang="nb-NO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Page       of 18</a:t>
                      </a:r>
                      <a:endParaRPr kumimoji="0" lang="nb-NO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8666584" y="6687531"/>
            <a:ext cx="1538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FC29C4B4-2650-4BE2-A877-6EB39BD9B4FD}" type="slidenum">
              <a:rPr lang="nb-NO" sz="1000" noProof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nb-NO" sz="1000" noProof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8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92" r:id="rId1"/>
    <p:sldLayoutId id="2147491193" r:id="rId2"/>
    <p:sldLayoutId id="2147491194" r:id="rId3"/>
    <p:sldLayoutId id="2147491195" r:id="rId4"/>
    <p:sldLayoutId id="2147491196" r:id="rId5"/>
    <p:sldLayoutId id="2147491197" r:id="rId6"/>
    <p:sldLayoutId id="2147491198" r:id="rId7"/>
    <p:sldLayoutId id="2147491199" r:id="rId8"/>
    <p:sldLayoutId id="2147491200" r:id="rId9"/>
    <p:sldLayoutId id="2147491201" r:id="rId10"/>
    <p:sldLayoutId id="2147491202" r:id="rId11"/>
    <p:sldLayoutId id="2147491203" r:id="rId12"/>
    <p:sldLayoutId id="2147491204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8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6205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1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4450"/>
            <a:ext cx="803433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981075"/>
            <a:ext cx="80343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588125" y="6524625"/>
            <a:ext cx="1905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nb-NO" sz="8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539750" y="6538913"/>
            <a:ext cx="8228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nb-NO">
              <a:latin typeface="Calibri" pitchFamily="34" charset="0"/>
            </a:endParaRPr>
          </a:p>
        </p:txBody>
      </p:sp>
      <p:graphicFrame>
        <p:nvGraphicFramePr>
          <p:cNvPr id="44546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38098"/>
              </p:ext>
            </p:extLst>
          </p:nvPr>
        </p:nvGraphicFramePr>
        <p:xfrm>
          <a:off x="0" y="6642100"/>
          <a:ext cx="9144000" cy="242888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&lt;harald.weedon-fekjar@medisin.uio.</a:t>
                      </a:r>
                      <a:r>
                        <a:rPr kumimoji="0" lang="en-GB" altLang="ja-JP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no&gt;, </a:t>
                      </a:r>
                      <a:r>
                        <a:rPr kumimoji="0" lang="en-GB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OCBE</a:t>
                      </a:r>
                      <a:r>
                        <a:rPr kumimoji="0" lang="en-GB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Norway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6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64" r:id="rId1"/>
    <p:sldLayoutId id="2147491165" r:id="rId2"/>
    <p:sldLayoutId id="2147491167" r:id="rId3"/>
    <p:sldLayoutId id="2147491168" r:id="rId4"/>
    <p:sldLayoutId id="2147491169" r:id="rId5"/>
    <p:sldLayoutId id="2147491170" r:id="rId6"/>
    <p:sldLayoutId id="2147491171" r:id="rId7"/>
    <p:sldLayoutId id="2147491172" r:id="rId8"/>
    <p:sldLayoutId id="2147491173" r:id="rId9"/>
    <p:sldLayoutId id="2147491174" r:id="rId10"/>
    <p:sldLayoutId id="2147491175" r:id="rId11"/>
    <p:sldLayoutId id="2147491176" r:id="rId12"/>
    <p:sldLayoutId id="2147491177" r:id="rId13"/>
    <p:sldLayoutId id="2147491166" r:id="rId14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8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6205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1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4450"/>
            <a:ext cx="803433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981075"/>
            <a:ext cx="80343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588125" y="6524625"/>
            <a:ext cx="1905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endParaRPr lang="nb-NO" sz="800" b="0" noProof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539750" y="6538913"/>
            <a:ext cx="8228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nb-NO" noProof="0" dirty="0">
              <a:latin typeface="Calibri" pitchFamily="34" charset="0"/>
            </a:endParaRPr>
          </a:p>
        </p:txBody>
      </p:sp>
      <p:graphicFrame>
        <p:nvGraphicFramePr>
          <p:cNvPr id="4" name="Group 22">
            <a:extLst>
              <a:ext uri="{FF2B5EF4-FFF2-40B4-BE49-F238E27FC236}">
                <a16:creationId xmlns:a16="http://schemas.microsoft.com/office/drawing/2014/main" id="{E29A51E7-0825-38A2-3202-4C1AAF59D4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24577009"/>
              </p:ext>
            </p:extLst>
          </p:nvPr>
        </p:nvGraphicFramePr>
        <p:xfrm>
          <a:off x="0" y="6642100"/>
          <a:ext cx="9144000" cy="242888"/>
        </p:xfrm>
        <a:graphic>
          <a:graphicData uri="http://schemas.openxmlformats.org/drawingml/2006/table">
            <a:tbl>
              <a:tblPr/>
              <a:tblGrid>
                <a:gridCol w="23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1778034487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3518186930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"Analyse av ikke normalfordelte data"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ja-JP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&lt;harald.weedon-fekjar@medisin.uio.</a:t>
                      </a:r>
                      <a:r>
                        <a:rPr kumimoji="0" lang="nb-NO" altLang="ja-JP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no&gt;, </a:t>
                      </a:r>
                      <a:r>
                        <a:rPr kumimoji="0" lang="nb-NO" altLang="ja-JP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OCBE</a:t>
                      </a:r>
                      <a:r>
                        <a:rPr kumimoji="0" lang="nb-NO" altLang="ja-JP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Norway</a:t>
                      </a:r>
                      <a:endParaRPr kumimoji="0" lang="nb-NO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Page     of 18</a:t>
                      </a:r>
                      <a:endParaRPr kumimoji="0" lang="nb-NO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B273191-2796-6C84-CEBC-551441917BB4}"/>
              </a:ext>
            </a:extLst>
          </p:cNvPr>
          <p:cNvSpPr txBox="1"/>
          <p:nvPr userDrawn="1"/>
        </p:nvSpPr>
        <p:spPr>
          <a:xfrm>
            <a:off x="8666584" y="6687531"/>
            <a:ext cx="1538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FC29C4B4-2650-4BE2-A877-6EB39BD9B4FD}" type="slidenum">
              <a:rPr lang="nb-NO" sz="1000" noProof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nb-NO" sz="1000" noProof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9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48" r:id="rId1"/>
    <p:sldLayoutId id="2147491149" r:id="rId2"/>
    <p:sldLayoutId id="2147491150" r:id="rId3"/>
    <p:sldLayoutId id="2147491151" r:id="rId4"/>
    <p:sldLayoutId id="2147491152" r:id="rId5"/>
    <p:sldLayoutId id="2147491153" r:id="rId6"/>
    <p:sldLayoutId id="2147491154" r:id="rId7"/>
    <p:sldLayoutId id="2147491155" r:id="rId8"/>
    <p:sldLayoutId id="2147491156" r:id="rId9"/>
    <p:sldLayoutId id="2147491157" r:id="rId10"/>
    <p:sldLayoutId id="2147491158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bg1"/>
          </a:solidFill>
          <a:latin typeface="Calibri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8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marL="116205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1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&gt;"/>
        <a:defRPr sz="2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5788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E161AFF-6D11-4CFA-B980-63DB58786AE7}" type="datetimeFigureOut">
              <a:rPr lang="nb-NO" noProof="0" smtClean="0"/>
              <a:pPr/>
              <a:t>12.02.2025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D14360F-2EC6-479E-9F3C-3B7434FECB2E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9731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79" r:id="rId1"/>
    <p:sldLayoutId id="2147491180" r:id="rId2"/>
    <p:sldLayoutId id="2147491181" r:id="rId3"/>
    <p:sldLayoutId id="2147491182" r:id="rId4"/>
    <p:sldLayoutId id="2147491183" r:id="rId5"/>
    <p:sldLayoutId id="2147491184" r:id="rId6"/>
    <p:sldLayoutId id="2147491185" r:id="rId7"/>
    <p:sldLayoutId id="2147491186" r:id="rId8"/>
    <p:sldLayoutId id="2147491187" r:id="rId9"/>
    <p:sldLayoutId id="2147491188" r:id="rId10"/>
    <p:sldLayoutId id="2147491189" r:id="rId11"/>
    <p:sldLayoutId id="21474911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a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Media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gn_tes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Wilcoxon_signed-rank_tes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replit.com/@haraldwf/Hwf-bootsim-C#main.cs" TargetMode="Externa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reast-cancer-research.biomedcentral.com/articles/10.1186/s13058-023-01682-9" TargetMode="External"/><Relationship Id="rId4" Type="http://schemas.openxmlformats.org/officeDocument/2006/relationships/hyperlink" Target="http://www.bmj.com/content/348/bmj.g370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55X9eZGxls" TargetMode="External"/><Relationship Id="rId7" Type="http://schemas.openxmlformats.org/officeDocument/2006/relationships/hyperlink" Target="https://www.statlearning.com/" TargetMode="External"/><Relationship Id="rId2" Type="http://schemas.openxmlformats.org/officeDocument/2006/relationships/hyperlink" Target="http://en.wikipedia.org/wiki/Bootstrapping_(statistics)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h_LweqiIotE" TargetMode="External"/><Relationship Id="rId5" Type="http://schemas.openxmlformats.org/officeDocument/2006/relationships/hyperlink" Target="http://www.r-project.org/" TargetMode="External"/><Relationship Id="rId4" Type="http://schemas.openxmlformats.org/officeDocument/2006/relationships/hyperlink" Target="https://www.youtube.com/watch?v=DPuJELyZMoc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nhanes/index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ntral_limit_theor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1403648" y="1700808"/>
            <a:ext cx="7272808" cy="295232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  <a:prstDash val="sysDot"/>
          </a:ln>
        </p:spPr>
        <p:txBody>
          <a:bodyPr vert="horz" wrap="square" lIns="182880" tIns="91440" rIns="182880" bIns="18288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tabLst>
                <a:tab pos="225425" algn="l"/>
              </a:tabLst>
            </a:pPr>
            <a:r>
              <a:rPr lang="nb-NO" sz="2400" b="0" dirty="0">
                <a:solidFill>
                  <a:schemeClr val="bg1">
                    <a:lumMod val="65000"/>
                  </a:schemeClr>
                </a:solidFill>
              </a:rPr>
              <a:t>En praktisk inn innføring: </a:t>
            </a:r>
            <a:endParaRPr lang="nb-NO" sz="2400" b="0" i="1" kern="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0"/>
              </a:spcBef>
              <a:tabLst>
                <a:tab pos="225425" algn="l"/>
              </a:tabLst>
            </a:pPr>
            <a:br>
              <a:rPr lang="nb-NO" sz="800" b="1" i="1" kern="0" dirty="0"/>
            </a:br>
            <a:r>
              <a:rPr lang="nb-NO" sz="2400" b="0" i="1" kern="0" dirty="0">
                <a:solidFill>
                  <a:schemeClr val="bg1">
                    <a:lumMod val="75000"/>
                  </a:schemeClr>
                </a:solidFill>
              </a:rPr>
              <a:t>for Master studenter i ernæring</a:t>
            </a:r>
            <a:endParaRPr lang="nb-NO" sz="1200" b="0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31840" y="5085184"/>
            <a:ext cx="5040560" cy="864096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628650" algn="l"/>
              </a:tabLst>
            </a:pPr>
            <a:r>
              <a:rPr lang="nb-NO" i="1" dirty="0">
                <a:latin typeface="Monotype Corsiva" panose="03010101010201010101" pitchFamily="66" charset="0"/>
              </a:rPr>
              <a:t>Harald Weedon-Fekjær</a:t>
            </a:r>
            <a:br>
              <a:rPr lang="nb-NO" i="1" dirty="0">
                <a:latin typeface="Monotype Corsiva" panose="03010101010201010101" pitchFamily="66" charset="0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Oslo Center for Biostatistics and Epidemiology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8502" y="6453916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b="0" dirty="0">
                <a:solidFill>
                  <a:schemeClr val="bg1">
                    <a:lumMod val="75000"/>
                  </a:schemeClr>
                </a:solidFill>
              </a:rPr>
              <a:t>2025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420888"/>
            <a:ext cx="7056784" cy="1470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5400" b="1" i="1" dirty="0"/>
              <a:t>Analyse av ikke normalfordelte data</a:t>
            </a:r>
            <a:endParaRPr lang="nb-NO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5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87CA-09FF-6E99-4D70-9778D585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4450"/>
            <a:ext cx="8353300" cy="982663"/>
          </a:xfrm>
        </p:spPr>
        <p:txBody>
          <a:bodyPr/>
          <a:lstStyle/>
          <a:p>
            <a:r>
              <a:rPr lang="nb-NO" dirty="0"/>
              <a:t>Hvorfor blir data normal fordelte?</a:t>
            </a:r>
            <a:r>
              <a:rPr lang="nb-NO" sz="800" dirty="0"/>
              <a:t>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A7727-ACDC-FEA0-3EDB-2073098B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56792"/>
            <a:ext cx="8353300" cy="4824958"/>
          </a:xfrm>
        </p:spPr>
        <p:txBody>
          <a:bodyPr/>
          <a:lstStyle/>
          <a:p>
            <a:pPr marL="0" indent="0" algn="ctr">
              <a:lnSpc>
                <a:spcPct val="112000"/>
              </a:lnSpc>
              <a:spcBef>
                <a:spcPts val="7800"/>
              </a:spcBef>
              <a:buNone/>
            </a:pPr>
            <a:r>
              <a:rPr lang="nb-NO" dirty="0"/>
              <a:t>Høyden til norske kvinnelige studenter </a:t>
            </a:r>
            <a:br>
              <a:rPr lang="nb-NO" dirty="0"/>
            </a:br>
            <a:r>
              <a:rPr lang="nb-NO" dirty="0"/>
              <a:t>er tilnærmet normalfordelt,</a:t>
            </a:r>
            <a:br>
              <a:rPr lang="nb-NO" dirty="0"/>
            </a:br>
            <a:r>
              <a:rPr lang="nb-NO" dirty="0"/>
              <a:t>men hva med høyden til alle studenter?</a:t>
            </a:r>
          </a:p>
          <a:p>
            <a:pPr marL="0" indent="0" algn="ctr">
              <a:lnSpc>
                <a:spcPct val="112000"/>
              </a:lnSpc>
              <a:spcBef>
                <a:spcPts val="7800"/>
              </a:spcBef>
              <a:buNone/>
            </a:pPr>
            <a:r>
              <a:rPr lang="nb-NO" dirty="0"/>
              <a:t>Kan vi forventer vi at svarene vil være normalfordelt hvis vi ber folk vurdere livskvalitet på en skala fra 0 til 10?</a:t>
            </a:r>
          </a:p>
        </p:txBody>
      </p:sp>
    </p:spTree>
    <p:extLst>
      <p:ext uri="{BB962C8B-B14F-4D97-AF65-F5344CB8AC3E}">
        <p14:creationId xmlns:p14="http://schemas.microsoft.com/office/powerpoint/2010/main" val="31061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33CDE4-CB70-BBA7-040A-CA1091F76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nb-NO" sz="3200" dirty="0"/>
              <a:t>Dagens utfordring;</a:t>
            </a:r>
            <a:br>
              <a:rPr lang="nb-NO" sz="3200" dirty="0"/>
            </a:br>
            <a:r>
              <a:rPr lang="nb-NO" b="1" dirty="0"/>
              <a:t>Vanlig statistisk teori </a:t>
            </a:r>
            <a:br>
              <a:rPr lang="nb-NO" b="1" dirty="0"/>
            </a:br>
            <a:r>
              <a:rPr lang="nb-NO" b="1" dirty="0"/>
              <a:t>bygger på normalfordeling</a:t>
            </a:r>
          </a:p>
        </p:txBody>
      </p:sp>
    </p:spTree>
    <p:extLst>
      <p:ext uri="{BB962C8B-B14F-4D97-AF65-F5344CB8AC3E}">
        <p14:creationId xmlns:p14="http://schemas.microsoft.com/office/powerpoint/2010/main" val="152703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33CDE4-CB70-BBA7-040A-CA1091F76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nb-NO" dirty="0"/>
              <a:t>Hva er gjennomsnitt?</a:t>
            </a:r>
            <a:br>
              <a:rPr lang="nb-NO" dirty="0"/>
            </a:br>
            <a:r>
              <a:rPr lang="nb-NO" dirty="0"/>
              <a:t>Hva er median?</a:t>
            </a:r>
          </a:p>
        </p:txBody>
      </p:sp>
    </p:spTree>
    <p:extLst>
      <p:ext uri="{BB962C8B-B14F-4D97-AF65-F5344CB8AC3E}">
        <p14:creationId xmlns:p14="http://schemas.microsoft.com/office/powerpoint/2010/main" val="183049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854C-FFA6-7048-679D-A5D4BEFE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Gjennomsnitt og median</a:t>
            </a:r>
            <a:r>
              <a:rPr lang="nb-NO" sz="1600" b="0" dirty="0"/>
              <a:t>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5E2-07B0-206C-2A09-C600F6AEA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628800"/>
            <a:ext cx="8034337" cy="3960440"/>
          </a:xfrm>
        </p:spPr>
        <p:txBody>
          <a:bodyPr/>
          <a:lstStyle/>
          <a:p>
            <a:r>
              <a:rPr lang="nb-NO" sz="3200" b="1" dirty="0"/>
              <a:t>Gjennomsnittet</a:t>
            </a:r>
            <a:r>
              <a:rPr lang="en-US" sz="3200" b="1" dirty="0"/>
              <a:t> (“mean”)</a:t>
            </a:r>
            <a:r>
              <a:rPr lang="nb-NO" sz="3200" b="1" dirty="0"/>
              <a:t>:</a:t>
            </a:r>
            <a:br>
              <a:rPr lang="nb-NO" b="1" dirty="0"/>
            </a:br>
            <a:r>
              <a:rPr lang="nb-NO" sz="2400" dirty="0"/>
              <a:t>Gjennomsnittet er tyngdepunktet i dataene,</a:t>
            </a:r>
            <a:br>
              <a:rPr lang="nb-NO" sz="2400" dirty="0"/>
            </a:br>
            <a:r>
              <a:rPr lang="nb-NO" sz="2400" dirty="0"/>
              <a:t>summen av alle verdier delt på antall verdier</a:t>
            </a:r>
            <a:br>
              <a:rPr lang="nb-NO" sz="2400" b="1" dirty="0"/>
            </a:br>
            <a:r>
              <a:rPr lang="nb-NO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https://en.wikipedia.org/wiki/Mean</a:t>
            </a:r>
            <a:r>
              <a:rPr lang="nb-NO" sz="2400" dirty="0"/>
              <a:t> </a:t>
            </a:r>
            <a:br>
              <a:rPr lang="nb-NO" b="1" dirty="0"/>
            </a:br>
            <a:endParaRPr lang="nb-NO" b="1" dirty="0"/>
          </a:p>
          <a:p>
            <a:r>
              <a:rPr lang="nb-NO" sz="3200" b="1" dirty="0"/>
              <a:t>Median</a:t>
            </a:r>
            <a:r>
              <a:rPr lang="en-US" sz="3200" b="1" dirty="0"/>
              <a:t> (“median”):</a:t>
            </a:r>
            <a:br>
              <a:rPr lang="nb-NO" dirty="0"/>
            </a:br>
            <a:r>
              <a:rPr lang="nb-NO" sz="2400" dirty="0"/>
              <a:t>Median er middel verdien blant dataene,</a:t>
            </a:r>
            <a:br>
              <a:rPr lang="nb-NO" sz="2400" dirty="0"/>
            </a:br>
            <a:r>
              <a:rPr lang="nb-NO" sz="2400" dirty="0"/>
              <a:t>verdien som har halvparten av verdiene over og under seg</a:t>
            </a:r>
            <a:br>
              <a:rPr lang="nb-NO" sz="2400" dirty="0"/>
            </a:br>
            <a:r>
              <a:rPr lang="nb-NO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https://en.wikipedia.org/wiki/Median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444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oup of children sitting on a seesaw in the woods&#10;&#10;Description automatically generated">
            <a:extLst>
              <a:ext uri="{FF2B5EF4-FFF2-40B4-BE49-F238E27FC236}">
                <a16:creationId xmlns:a16="http://schemas.microsoft.com/office/drawing/2014/main" id="{49905513-F76E-05A6-13C0-B159D51EE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8" y="1047356"/>
            <a:ext cx="4797152" cy="4797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2AEEA-C87D-A580-96FE-1FDDB919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Gjennomsnitt og median</a:t>
            </a:r>
            <a:r>
              <a:rPr lang="nb-NO" sz="1600" b="0" dirty="0"/>
              <a:t> (2/2)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EA855E-45D6-AC99-2CBE-9DFF9D6F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5013176"/>
            <a:ext cx="3137421" cy="1800200"/>
          </a:xfrm>
        </p:spPr>
        <p:txBody>
          <a:bodyPr/>
          <a:lstStyle/>
          <a:p>
            <a:r>
              <a:rPr lang="nb-NO" b="1" dirty="0"/>
              <a:t>Gjennomsnitt</a:t>
            </a:r>
            <a:br>
              <a:rPr lang="nb-NO" dirty="0"/>
            </a:br>
            <a:r>
              <a:rPr lang="nb-NO" sz="2000" dirty="0"/>
              <a:t>(balanse punktet)</a:t>
            </a:r>
            <a:endParaRPr lang="nb-NO" dirty="0"/>
          </a:p>
          <a:p>
            <a:r>
              <a:rPr lang="nb-NO" b="1" dirty="0"/>
              <a:t>Median</a:t>
            </a:r>
            <a:br>
              <a:rPr lang="nb-NO" dirty="0"/>
            </a:br>
            <a:r>
              <a:rPr lang="nb-NO" sz="1800" dirty="0"/>
              <a:t>(midtpunkt)</a:t>
            </a:r>
            <a:endParaRPr lang="nb-NO" dirty="0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18D06246-696C-D9A9-7AC8-3FCB252569FB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912584" y="4437111"/>
            <a:ext cx="2523512" cy="792088"/>
          </a:xfrm>
          <a:prstGeom prst="curvedConnector3">
            <a:avLst>
              <a:gd name="adj1" fmla="val 98658"/>
            </a:avLst>
          </a:prstGeom>
          <a:noFill/>
          <a:ln w="539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1314D7E-1365-5FA7-ACEB-76AC88F12EB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979712" y="4437112"/>
            <a:ext cx="3492388" cy="1692188"/>
          </a:xfrm>
          <a:prstGeom prst="curvedConnector3">
            <a:avLst>
              <a:gd name="adj1" fmla="val 97129"/>
            </a:avLst>
          </a:prstGeom>
          <a:noFill/>
          <a:ln w="539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45EBC0-3EDA-848F-DD1E-19598EFD6EE1}"/>
              </a:ext>
            </a:extLst>
          </p:cNvPr>
          <p:cNvSpPr txBox="1"/>
          <p:nvPr/>
        </p:nvSpPr>
        <p:spPr>
          <a:xfrm>
            <a:off x="516" y="6381328"/>
            <a:ext cx="1505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Drawing by ChatGPT.com</a:t>
            </a:r>
          </a:p>
        </p:txBody>
      </p:sp>
    </p:spTree>
    <p:extLst>
      <p:ext uri="{BB962C8B-B14F-4D97-AF65-F5344CB8AC3E}">
        <p14:creationId xmlns:p14="http://schemas.microsoft.com/office/powerpoint/2010/main" val="410262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F870-4478-5F19-6157-078D78C4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Våre eksempel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54B5-5488-298A-7DB9-6F4BE1E1E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4941168"/>
            <a:ext cx="5977036" cy="150135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Gjennomsnitt:	61.0</a:t>
            </a:r>
          </a:p>
          <a:p>
            <a:pPr marL="0" indent="0">
              <a:buNone/>
            </a:pPr>
            <a:r>
              <a:rPr lang="nb-NO" dirty="0"/>
              <a:t>Median:		12.0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81DDF9-0BCB-7925-E7F8-EB0A448BF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05789"/>
              </p:ext>
            </p:extLst>
          </p:nvPr>
        </p:nvGraphicFramePr>
        <p:xfrm>
          <a:off x="1719064" y="1268760"/>
          <a:ext cx="28083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7107038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873313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8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76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611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474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90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56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36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46672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492B519-C39D-5D8C-108A-015883E3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56" y="1268760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9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875B4A-7B64-159D-97BA-DA77BB22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11029"/>
            <a:ext cx="3240360" cy="3240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082D-88C1-CFC0-8B36-52098A28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96752"/>
            <a:ext cx="8034337" cy="5184998"/>
          </a:xfrm>
        </p:spPr>
        <p:txBody>
          <a:bodyPr/>
          <a:lstStyle/>
          <a:p>
            <a:r>
              <a:rPr lang="nb-NO" dirty="0"/>
              <a:t>Tester for statistisk signifikans virker dårlig i praksis:</a:t>
            </a:r>
          </a:p>
          <a:p>
            <a:pPr lvl="1">
              <a:tabLst>
                <a:tab pos="2508250" algn="l"/>
              </a:tabLst>
            </a:pPr>
            <a:r>
              <a:rPr lang="nb-NO" dirty="0"/>
              <a:t>Små utvalg: 	Liten mulighet til å påvise avvik</a:t>
            </a:r>
          </a:p>
          <a:p>
            <a:pPr lvl="1">
              <a:tabLst>
                <a:tab pos="2508250" algn="l"/>
              </a:tabLst>
            </a:pPr>
            <a:r>
              <a:rPr lang="nb-NO" dirty="0"/>
              <a:t>Store utvalg:	Finner avvik med liten praktisk betydning</a:t>
            </a:r>
          </a:p>
          <a:p>
            <a:pPr>
              <a:spcBef>
                <a:spcPts val="3600"/>
              </a:spcBef>
            </a:pPr>
            <a:r>
              <a:rPr lang="nb-NO" dirty="0"/>
              <a:t>Anbefaling: </a:t>
            </a:r>
            <a:r>
              <a:rPr lang="nb-NO" b="1" dirty="0"/>
              <a:t>Bruk Q-Q plot</a:t>
            </a:r>
            <a:br>
              <a:rPr lang="nb-NO" b="1" dirty="0"/>
            </a:br>
            <a:br>
              <a:rPr lang="nb-NO" b="1" dirty="0"/>
            </a:br>
            <a:endParaRPr lang="nb-NO" b="1" dirty="0"/>
          </a:p>
          <a:p>
            <a:pPr marL="2965450" indent="0">
              <a:spcBef>
                <a:spcPts val="2400"/>
              </a:spcBef>
              <a:buNone/>
              <a:tabLst>
                <a:tab pos="352425" algn="l"/>
                <a:tab pos="2782888" algn="l"/>
              </a:tabLst>
            </a:pPr>
            <a:r>
              <a:rPr lang="nb-NO" dirty="0"/>
              <a:t>	Følger dataene linjen?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45106-BC22-5694-9E53-B2157988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Q-Q plot</a:t>
            </a:r>
          </a:p>
        </p:txBody>
      </p:sp>
    </p:spTree>
    <p:extLst>
      <p:ext uri="{BB962C8B-B14F-4D97-AF65-F5344CB8AC3E}">
        <p14:creationId xmlns:p14="http://schemas.microsoft.com/office/powerpoint/2010/main" val="19226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4577-32EF-6740-0E6D-0A9C9642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Q-Q plot; 	Hva er normale avvik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CD9D-7BA2-5F91-8D22-F4B81EBDC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32" y="6136604"/>
            <a:ext cx="8034337" cy="460747"/>
          </a:xfrm>
        </p:spPr>
        <p:txBody>
          <a:bodyPr/>
          <a:lstStyle/>
          <a:p>
            <a:pPr marL="0" indent="0" algn="ctr">
              <a:buNone/>
            </a:pPr>
            <a:r>
              <a:rPr lang="nb-NO" sz="2000" dirty="0"/>
              <a:t>Q-Q plot over med 80  tilfeldige normalfordelte datapunkter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5E6DF-27C5-46F0-1A47-82E25197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24" y="1224136"/>
            <a:ext cx="479715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07AF-0300-4E81-337F-6B3E9241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4450"/>
            <a:ext cx="8034337" cy="1080294"/>
          </a:xfrm>
        </p:spPr>
        <p:txBody>
          <a:bodyPr/>
          <a:lstStyle/>
          <a:p>
            <a:r>
              <a:rPr lang="nb-NO" sz="4000" dirty="0"/>
              <a:t>Klassiske løsninger </a:t>
            </a:r>
            <a:br>
              <a:rPr lang="nb-NO" sz="4000" dirty="0"/>
            </a:br>
            <a:r>
              <a:rPr lang="nb-NO" sz="4000" dirty="0"/>
              <a:t>for ikke normalfordelte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26BC2-3D5B-F2DE-35B2-AE42286F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88840"/>
            <a:ext cx="8034337" cy="439291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b-NO" dirty="0"/>
              <a:t>Noen ganger kan </a:t>
            </a:r>
            <a:r>
              <a:rPr lang="nb-NO" b="1" dirty="0"/>
              <a:t>transformasjoner</a:t>
            </a:r>
            <a:r>
              <a:rPr lang="nb-NO" dirty="0"/>
              <a:t> av data</a:t>
            </a:r>
            <a:br>
              <a:rPr lang="nb-NO" dirty="0"/>
            </a:br>
            <a:r>
              <a:rPr lang="nb-NO" dirty="0"/>
              <a:t>gi normalfordeling (f.eks. log-transformasjon)</a:t>
            </a:r>
            <a:br>
              <a:rPr lang="nb-NO" dirty="0"/>
            </a:br>
            <a:endParaRPr lang="nb-NO" dirty="0"/>
          </a:p>
          <a:p>
            <a:pPr>
              <a:lnSpc>
                <a:spcPct val="110000"/>
              </a:lnSpc>
            </a:pPr>
            <a:r>
              <a:rPr lang="nb-NO" b="1" dirty="0"/>
              <a:t>Ikke parametriske tester</a:t>
            </a:r>
            <a:br>
              <a:rPr lang="nb-NO" dirty="0"/>
            </a:br>
            <a:r>
              <a:rPr lang="nb-NO" sz="2400" dirty="0"/>
              <a:t>som «</a:t>
            </a:r>
            <a:r>
              <a:rPr lang="en-US" sz="2400" dirty="0"/>
              <a:t>Sign test</a:t>
            </a:r>
            <a:r>
              <a:rPr lang="nb-NO" sz="2400" dirty="0"/>
              <a:t>» og «</a:t>
            </a:r>
            <a:r>
              <a:rPr lang="en-US" sz="2400" dirty="0"/>
              <a:t>Wilcoxon signed-rank test</a:t>
            </a:r>
            <a:r>
              <a:rPr lang="nb-NO" sz="2400" dirty="0"/>
              <a:t>» kan brukes, men gir ikke konfidens intervall for gjennomsnittet og median</a:t>
            </a:r>
            <a:br>
              <a:rPr lang="nb-NO" dirty="0"/>
            </a:br>
            <a:r>
              <a:rPr lang="nb-NO" sz="20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https://en.wikipedia.org/wiki/Sign_test</a:t>
            </a:r>
            <a:r>
              <a:rPr lang="nb-NO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nb-NO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b-NO" sz="20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https://en.wikipedia.org/wiki/Wilcoxon_signed-rank_test</a:t>
            </a:r>
            <a:r>
              <a:rPr lang="nb-NO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6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692696"/>
            <a:ext cx="8034337" cy="1728191"/>
          </a:xfrm>
        </p:spPr>
        <p:txBody>
          <a:bodyPr/>
          <a:lstStyle/>
          <a:p>
            <a:r>
              <a:rPr lang="nb-NO" altLang="en-US" b="1" dirty="0">
                <a:cs typeface="Times New Roman" charset="0"/>
              </a:rPr>
              <a:t>Bootstrap</a:t>
            </a:r>
            <a:r>
              <a:rPr lang="nb-NO" altLang="en-US" dirty="0">
                <a:cs typeface="Times New Roman" charset="0"/>
              </a:rPr>
              <a:t> </a:t>
            </a:r>
            <a:br>
              <a:rPr lang="nb-NO" altLang="en-US" dirty="0">
                <a:cs typeface="Times New Roman" charset="0"/>
              </a:rPr>
            </a:br>
            <a:r>
              <a:rPr lang="nb-NO" altLang="en-US" dirty="0">
                <a:cs typeface="Times New Roman" charset="0"/>
              </a:rPr>
              <a:t>- En statistisk revolusjon</a:t>
            </a:r>
            <a:endParaRPr lang="en-GB" altLang="en-US" dirty="0">
              <a:cs typeface="Times New Roman" charset="0"/>
            </a:endParaRPr>
          </a:p>
        </p:txBody>
      </p:sp>
      <p:sp>
        <p:nvSpPr>
          <p:cNvPr id="2059" name="Rectangle 1035"/>
          <p:cNvSpPr>
            <a:spLocks noChangeArrowheads="1"/>
          </p:cNvSpPr>
          <p:nvPr/>
        </p:nvSpPr>
        <p:spPr bwMode="auto">
          <a:xfrm>
            <a:off x="2033588" y="142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8" name="Object 1034"/>
          <p:cNvGraphicFramePr>
            <a:graphicFrameLocks noChangeAspect="1"/>
          </p:cNvGraphicFramePr>
          <p:nvPr/>
        </p:nvGraphicFramePr>
        <p:xfrm>
          <a:off x="2555776" y="2204864"/>
          <a:ext cx="4267200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352800" imgH="2590465" progId="SPLUSGraphSheetFileType">
                  <p:embed/>
                </p:oleObj>
              </mc:Choice>
              <mc:Fallback>
                <p:oleObj r:id="rId3" imgW="3352800" imgH="2590465" progId="SPLUSGraphSheetFileType">
                  <p:embed/>
                  <p:pic>
                    <p:nvPicPr>
                      <p:cNvPr id="2058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204864"/>
                        <a:ext cx="4267200" cy="34528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1036"/>
          <p:cNvSpPr txBox="1">
            <a:spLocks noChangeArrowheads="1"/>
          </p:cNvSpPr>
          <p:nvPr/>
        </p:nvSpPr>
        <p:spPr bwMode="auto">
          <a:xfrm>
            <a:off x="897632" y="2643758"/>
            <a:ext cx="1874168" cy="2657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ts val="500"/>
              </a:spcBef>
              <a:spcAft>
                <a:spcPts val="500"/>
              </a:spcAft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"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The most important new idea in statistics in the last </a:t>
            </a:r>
            <a:r>
              <a:rPr lang="en-US" altLang="en-US" sz="1600" i="1">
                <a:solidFill>
                  <a:schemeClr val="tx1"/>
                </a:solidFill>
                <a:latin typeface="Calibri" panose="020F0502020204030204" pitchFamily="34" charset="0"/>
              </a:rPr>
              <a:t>20 years, and 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probably the last 50</a:t>
            </a:r>
            <a:r>
              <a:rPr lang="en-US" altLang="en-US" sz="1600" i="1">
                <a:solidFill>
                  <a:schemeClr val="tx1"/>
                </a:solidFill>
                <a:latin typeface="Calibri" panose="020F0502020204030204" pitchFamily="34" charset="0"/>
              </a:rPr>
              <a:t>. Eventually, it 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will take over </a:t>
            </a:r>
            <a:r>
              <a:rPr lang="en-US" altLang="en-US" sz="1600" i="1">
                <a:solidFill>
                  <a:schemeClr val="tx1"/>
                </a:solidFill>
                <a:latin typeface="Calibri" panose="020F0502020204030204" pitchFamily="34" charset="0"/>
              </a:rPr>
              <a:t>the field, I 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think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.“</a:t>
            </a:r>
            <a:b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b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J. H</a:t>
            </a: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. Friedman, Professor, Stanford </a:t>
            </a:r>
            <a:r>
              <a:rPr lang="en-US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University</a:t>
            </a: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62" name="Text Box 1038"/>
          <p:cNvSpPr txBox="1">
            <a:spLocks noChangeArrowheads="1"/>
          </p:cNvSpPr>
          <p:nvPr/>
        </p:nvSpPr>
        <p:spPr bwMode="auto">
          <a:xfrm>
            <a:off x="3810000" y="4343400"/>
            <a:ext cx="16002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Simple and powerful</a:t>
            </a:r>
          </a:p>
          <a:p>
            <a:pPr algn="l"/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63" name="Text Box 1039"/>
          <p:cNvSpPr txBox="1">
            <a:spLocks noChangeArrowheads="1"/>
          </p:cNvSpPr>
          <p:nvPr/>
        </p:nvSpPr>
        <p:spPr bwMode="auto">
          <a:xfrm>
            <a:off x="6794376" y="2628000"/>
            <a:ext cx="1882080" cy="25717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ts val="500"/>
              </a:spcBef>
              <a:spcAft>
                <a:spcPts val="500"/>
              </a:spcAft>
            </a:pP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"If statistics had evolved at a time when </a:t>
            </a:r>
            <a:r>
              <a:rPr lang="en-US" altLang="en-US" sz="1600" i="1">
                <a:solidFill>
                  <a:schemeClr val="tx1"/>
                </a:solidFill>
                <a:latin typeface="Calibri" panose="020F0502020204030204" pitchFamily="34" charset="0"/>
              </a:rPr>
              <a:t>computers existed, it 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wouldn't be what it is today"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b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Bradley Efron, Professor, Stanford </a:t>
            </a:r>
            <a:r>
              <a:rPr lang="en-US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University</a:t>
            </a: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039"/>
          <p:cNvSpPr txBox="1">
            <a:spLocks noChangeArrowheads="1"/>
          </p:cNvSpPr>
          <p:nvPr/>
        </p:nvSpPr>
        <p:spPr bwMode="auto">
          <a:xfrm>
            <a:off x="6794376" y="2628000"/>
            <a:ext cx="1882080" cy="2571726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ts val="500"/>
              </a:spcBef>
              <a:spcAft>
                <a:spcPts val="500"/>
              </a:spcAft>
            </a:pP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"If statistics had evolved at a time when </a:t>
            </a:r>
            <a:r>
              <a:rPr lang="en-US" altLang="en-US" sz="1600" i="1">
                <a:solidFill>
                  <a:schemeClr val="tx1"/>
                </a:solidFill>
                <a:latin typeface="Calibri" panose="020F0502020204030204" pitchFamily="34" charset="0"/>
              </a:rPr>
              <a:t>computers existed, it 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wouldn't be what it is today"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b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Bradley Efron, Professor, Stanford </a:t>
            </a:r>
            <a:r>
              <a:rPr lang="en-US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University</a:t>
            </a: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62AA3C-7BA4-26F5-6794-4B0A517F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dagen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4AB2D7-7C3F-6EE1-EF25-0FC2EB08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nb-NO" sz="2400" dirty="0">
                <a:solidFill>
                  <a:schemeClr val="bg1">
                    <a:lumMod val="65000"/>
                  </a:schemeClr>
                </a:solidFill>
              </a:rPr>
              <a:t>OCBE sin forskingsbaserte statistikkveiledning</a:t>
            </a:r>
          </a:p>
          <a:p>
            <a:pPr>
              <a:spcBef>
                <a:spcPts val="2400"/>
              </a:spcBef>
            </a:pPr>
            <a:r>
              <a:rPr lang="nb-NO" sz="2400" dirty="0"/>
              <a:t>Hvorfor blir mange variabler </a:t>
            </a:r>
            <a:r>
              <a:rPr lang="nb-NO" sz="2400" b="1" dirty="0"/>
              <a:t>normalfordelte?</a:t>
            </a:r>
            <a:br>
              <a:rPr lang="nb-NO" sz="2400" dirty="0"/>
            </a:br>
            <a:r>
              <a:rPr lang="nb-NO" sz="2400" dirty="0"/>
              <a:t>Hvorfor er ikke normalfordelte data en utfordring?</a:t>
            </a:r>
          </a:p>
          <a:p>
            <a:pPr>
              <a:spcBef>
                <a:spcPts val="2400"/>
              </a:spcBef>
            </a:pPr>
            <a:r>
              <a:rPr lang="nb-NO" sz="2400" dirty="0"/>
              <a:t>Hva er </a:t>
            </a:r>
            <a:r>
              <a:rPr lang="nb-NO" sz="2400" b="1" dirty="0"/>
              <a:t>gjennomsnitt og median?</a:t>
            </a:r>
          </a:p>
          <a:p>
            <a:pPr>
              <a:spcBef>
                <a:spcPts val="2400"/>
              </a:spcBef>
            </a:pPr>
            <a:r>
              <a:rPr lang="nb-NO" sz="2400" b="1" dirty="0"/>
              <a:t>Hvordan sjekke normalfordeling?</a:t>
            </a:r>
          </a:p>
          <a:p>
            <a:pPr>
              <a:spcBef>
                <a:spcPts val="2400"/>
              </a:spcBef>
            </a:pPr>
            <a:r>
              <a:rPr lang="nb-NO" sz="2400" dirty="0"/>
              <a:t>Transformasjoner og ikke-parametriske tester </a:t>
            </a:r>
          </a:p>
          <a:p>
            <a:pPr>
              <a:spcBef>
                <a:spcPts val="2400"/>
              </a:spcBef>
            </a:pPr>
            <a:r>
              <a:rPr lang="nb-NO" sz="2400" b="1" dirty="0"/>
              <a:t>Bootstrap;</a:t>
            </a:r>
            <a:br>
              <a:rPr lang="nb-NO" sz="2400" b="1" dirty="0"/>
            </a:br>
            <a:r>
              <a:rPr lang="nb-NO" sz="2400" b="1" dirty="0"/>
              <a:t>Konfidens intervaller for ikke-normalfordelte data</a:t>
            </a:r>
          </a:p>
          <a:p>
            <a:pPr>
              <a:spcBef>
                <a:spcPts val="2400"/>
              </a:spcBef>
            </a:pPr>
            <a:r>
              <a:rPr lang="nb-NO" sz="2400" dirty="0"/>
              <a:t>Spørsmål og svar</a:t>
            </a:r>
          </a:p>
          <a:p>
            <a:pPr>
              <a:spcBef>
                <a:spcPts val="2400"/>
              </a:spcBef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9159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 dirty="0"/>
              <a:t>Litt historikk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0768"/>
            <a:ext cx="8425308" cy="5184576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nb-NO" altLang="en-US" dirty="0" err="1"/>
              <a:t>Efron</a:t>
            </a:r>
            <a:r>
              <a:rPr lang="nb-NO" altLang="en-US" dirty="0"/>
              <a:t> la i 1979 det teoretisk grunnlaget for Bootstrap</a:t>
            </a:r>
            <a:br>
              <a:rPr lang="nb-NO" altLang="en-US" dirty="0"/>
            </a:br>
            <a:r>
              <a:rPr lang="nb-NO" altLang="en-US" sz="1600" dirty="0">
                <a:solidFill>
                  <a:schemeClr val="bg1">
                    <a:lumMod val="65000"/>
                  </a:schemeClr>
                </a:solidFill>
              </a:rPr>
              <a:t>(https://statistics.stanford.edu/people/bradley-efron)</a:t>
            </a:r>
            <a:endParaRPr lang="nb-NO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3600"/>
              </a:spcBef>
            </a:pPr>
            <a:r>
              <a:rPr lang="nb-NO" altLang="en-US" dirty="0"/>
              <a:t>Bootstrap ideen er gammel, men krever mye regnekraft</a:t>
            </a:r>
          </a:p>
          <a:p>
            <a:pPr marL="0" indent="0">
              <a:spcBef>
                <a:spcPts val="600"/>
              </a:spcBef>
              <a:buNone/>
              <a:tabLst>
                <a:tab pos="357188" algn="l"/>
              </a:tabLst>
            </a:pPr>
            <a:r>
              <a:rPr lang="nb-NO" altLang="en-US" dirty="0"/>
              <a:t>	og kunne derfor lenge ikke gjennomføres i praksis</a:t>
            </a:r>
          </a:p>
          <a:p>
            <a:pPr>
              <a:spcBef>
                <a:spcPts val="4800"/>
              </a:spcBef>
            </a:pPr>
            <a:r>
              <a:rPr lang="nb-NO" altLang="en-US" dirty="0"/>
              <a:t>Første gang jeg snaket om Bootstrap var </a:t>
            </a:r>
            <a:br>
              <a:rPr lang="nb-NO" altLang="en-US" dirty="0"/>
            </a:br>
            <a:r>
              <a:rPr lang="nb-NO" altLang="en-US" dirty="0"/>
              <a:t>metoden ikke lett tilgjengelig uten programmering</a:t>
            </a:r>
          </a:p>
          <a:p>
            <a:pPr>
              <a:spcBef>
                <a:spcPts val="4800"/>
              </a:spcBef>
              <a:tabLst>
                <a:tab pos="714375" algn="l"/>
              </a:tabLst>
            </a:pPr>
            <a:r>
              <a:rPr lang="nb-NO" altLang="en-US" b="1" dirty="0"/>
              <a:t>Nå er bootstrap i R, STATA, SPSS and Python</a:t>
            </a:r>
            <a:r>
              <a:rPr lang="nb-NO" altLang="en-US" b="1" dirty="0">
                <a:sym typeface="Wingdings" panose="05000000000000000000" pitchFamily="2" charset="2"/>
              </a:rPr>
              <a:t></a:t>
            </a:r>
            <a:endParaRPr lang="nb-NO" altLang="en-US" b="1" dirty="0"/>
          </a:p>
        </p:txBody>
      </p:sp>
    </p:spTree>
    <p:extLst>
      <p:ext uri="{BB962C8B-B14F-4D97-AF65-F5344CB8AC3E}">
        <p14:creationId xmlns:p14="http://schemas.microsoft.com/office/powerpoint/2010/main" val="19972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034337" cy="1512342"/>
          </a:xfrm>
        </p:spPr>
        <p:txBody>
          <a:bodyPr/>
          <a:lstStyle/>
          <a:p>
            <a:r>
              <a:rPr lang="nb-NO" dirty="0"/>
              <a:t>Hvordan vurdere usikkerhet til ikke normalfordelte data?</a:t>
            </a:r>
            <a:r>
              <a:rPr lang="nb-NO" sz="1600" b="0" dirty="0"/>
              <a:t> (1)</a:t>
            </a:r>
            <a:endParaRPr lang="nb-NO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132856"/>
            <a:ext cx="8425308" cy="4248894"/>
          </a:xfrm>
        </p:spPr>
        <p:txBody>
          <a:bodyPr/>
          <a:lstStyle/>
          <a:p>
            <a:pPr>
              <a:spcBef>
                <a:spcPts val="6600"/>
              </a:spcBef>
            </a:pPr>
            <a:r>
              <a:rPr lang="nb-NO" dirty="0"/>
              <a:t>Som oftest kjenner vi ikke den sanne fordelingen.</a:t>
            </a:r>
          </a:p>
          <a:p>
            <a:pPr>
              <a:spcBef>
                <a:spcPts val="2400"/>
              </a:spcBef>
            </a:pPr>
            <a:r>
              <a:rPr lang="nb-NO" dirty="0"/>
              <a:t>Det finnes ikke teori og rutiner for enhver fordeling</a:t>
            </a:r>
          </a:p>
          <a:p>
            <a:pPr>
              <a:spcBef>
                <a:spcPts val="6600"/>
              </a:spcBef>
            </a:pPr>
            <a:r>
              <a:rPr lang="nb-NO" b="1" dirty="0"/>
              <a:t>Er det noe som kan gi oss ett hint om fordelingen??</a:t>
            </a:r>
          </a:p>
        </p:txBody>
      </p:sp>
    </p:spTree>
    <p:extLst>
      <p:ext uri="{BB962C8B-B14F-4D97-AF65-F5344CB8AC3E}">
        <p14:creationId xmlns:p14="http://schemas.microsoft.com/office/powerpoint/2010/main" val="408141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034337" cy="1512342"/>
          </a:xfrm>
        </p:spPr>
        <p:txBody>
          <a:bodyPr/>
          <a:lstStyle/>
          <a:p>
            <a:r>
              <a:rPr lang="nb-NO" dirty="0"/>
              <a:t>Hvordan vurdere usikkerhet til ikke normalfordelte data?</a:t>
            </a:r>
            <a:r>
              <a:rPr lang="nb-NO" sz="1600" b="0" dirty="0"/>
              <a:t> (1)</a:t>
            </a:r>
            <a:endParaRPr lang="nb-NO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132856"/>
            <a:ext cx="8425308" cy="4248894"/>
          </a:xfrm>
        </p:spPr>
        <p:txBody>
          <a:bodyPr/>
          <a:lstStyle/>
          <a:p>
            <a:pPr>
              <a:spcBef>
                <a:spcPts val="6600"/>
              </a:spcBef>
            </a:pPr>
            <a:r>
              <a:rPr lang="nb-NO" dirty="0"/>
              <a:t>Er det noe som kan gi oss ett hint om fordelingen??</a:t>
            </a:r>
          </a:p>
          <a:p>
            <a:pPr>
              <a:spcBef>
                <a:spcPts val="6600"/>
              </a:spcBef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Dataene våre gir ett anslag på fordelingen!           </a:t>
            </a:r>
            <a:endParaRPr lang="nb-NO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>
              <a:spcBef>
                <a:spcPts val="6600"/>
              </a:spcBef>
            </a:pPr>
            <a:r>
              <a:rPr lang="nb-NO" b="1" i="1" dirty="0">
                <a:sym typeface="Wingdings" panose="05000000000000000000" pitchFamily="2" charset="2"/>
              </a:rPr>
              <a:t>Kan bruke datamaskinen til å simulere tilfeldig variasjon med utgangspunkt i våre observerte data? </a:t>
            </a:r>
          </a:p>
          <a:p>
            <a:pPr marL="0" indent="0">
              <a:spcBef>
                <a:spcPts val="1200"/>
              </a:spcBef>
              <a:buNone/>
              <a:tabLst>
                <a:tab pos="357188" algn="l"/>
              </a:tabLst>
            </a:pPr>
            <a:r>
              <a:rPr lang="nb-NO" b="1" dirty="0">
                <a:sym typeface="Wingdings" panose="05000000000000000000" pitchFamily="2" charset="2"/>
              </a:rPr>
              <a:t>	= Bootstrap!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AF2DF-519B-86E0-960E-6E5506D8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3140968"/>
            <a:ext cx="1046529" cy="10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 dirty="0"/>
              <a:t>Bootstrap-ideen</a:t>
            </a:r>
            <a:endParaRPr lang="en-GB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8280920" cy="5256584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nb-NO" altLang="en-US" sz="2400" dirty="0"/>
              <a:t>Problem: </a:t>
            </a:r>
            <a:br>
              <a:rPr lang="nb-NO" altLang="en-US" sz="2400" dirty="0"/>
            </a:br>
            <a:r>
              <a:rPr lang="nb-NO" altLang="en-US" sz="2400" dirty="0"/>
              <a:t>Vi kjenner ikke den underliggende fordelingen,</a:t>
            </a:r>
            <a:br>
              <a:rPr lang="nb-NO" altLang="en-US" sz="2400" dirty="0"/>
            </a:br>
            <a:r>
              <a:rPr lang="nb-NO" altLang="en-US" sz="2400" dirty="0"/>
              <a:t>og kan i praksis ikke anta normalfordeling</a:t>
            </a:r>
          </a:p>
          <a:p>
            <a:pPr>
              <a:spcBef>
                <a:spcPts val="3600"/>
              </a:spcBef>
            </a:pPr>
            <a:r>
              <a:rPr lang="nb-NO" altLang="en-US" sz="2400" dirty="0"/>
              <a:t>Ide:</a:t>
            </a:r>
            <a:br>
              <a:rPr lang="nb-NO" altLang="en-US" sz="2400" dirty="0"/>
            </a:br>
            <a:r>
              <a:rPr lang="nb-NO" altLang="en-US" sz="2400" dirty="0"/>
              <a:t>Vi bruker fordelingen i vårt datasett som ett </a:t>
            </a:r>
            <a:br>
              <a:rPr lang="nb-NO" altLang="en-US" sz="2400" dirty="0"/>
            </a:br>
            <a:r>
              <a:rPr lang="nb-NO" altLang="en-US" sz="2400" dirty="0"/>
              <a:t>anslag på den sanne fordelingen.</a:t>
            </a:r>
          </a:p>
          <a:p>
            <a:pPr>
              <a:spcBef>
                <a:spcPts val="3600"/>
              </a:spcBef>
            </a:pPr>
            <a:r>
              <a:rPr lang="nb-NO" altLang="en-US" sz="2400" dirty="0"/>
              <a:t>Bootstrap - Simuler usikkerhet via:</a:t>
            </a:r>
            <a:br>
              <a:rPr lang="nb-NO" altLang="en-US" sz="2400" dirty="0"/>
            </a:br>
            <a:r>
              <a:rPr lang="nb-NO" altLang="en-US" sz="2400" b="1" dirty="0"/>
              <a:t>Trekker med tilbake legging nye datasett fra våre </a:t>
            </a:r>
            <a:br>
              <a:rPr lang="nb-NO" altLang="en-US" sz="2400" b="1" dirty="0"/>
            </a:br>
            <a:r>
              <a:rPr lang="nb-NO" altLang="en-US" sz="2400" b="1" dirty="0"/>
              <a:t>observerte data og studerer hvordan vår estimator varier.</a:t>
            </a:r>
            <a:br>
              <a:rPr lang="nb-NO" altLang="en-US" sz="2400" b="1" dirty="0"/>
            </a:br>
            <a:r>
              <a:rPr lang="nb-NO" altLang="en-US" sz="2400"/>
              <a:t>Beregner konfidensintervaller, tester hypoteser, …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6844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 dirty="0"/>
              <a:t>Bootstrap</a:t>
            </a:r>
            <a:endParaRPr lang="en-GB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848600" cy="99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b-NO" altLang="en-US" dirty="0"/>
              <a:t>Vi har våre 80 data </a:t>
            </a:r>
            <a:br>
              <a:rPr lang="nb-NO" altLang="en-US" dirty="0"/>
            </a:br>
            <a:r>
              <a:rPr lang="nb-NO" altLang="en-US" dirty="0"/>
              <a:t>... og lager nye datasett av det</a:t>
            </a:r>
            <a:r>
              <a:rPr lang="nb-NO" altLang="en-US" sz="1400" dirty="0"/>
              <a:t> (trekker 48 observasjoner med </a:t>
            </a:r>
            <a:r>
              <a:rPr lang="nb-NO" altLang="en-US" sz="1400" dirty="0" err="1"/>
              <a:t>tilbakelegging</a:t>
            </a:r>
            <a:r>
              <a:rPr lang="nb-NO" altLang="en-US" sz="1400" dirty="0"/>
              <a:t>)</a:t>
            </a:r>
            <a:endParaRPr lang="en-GB" altLang="en-US" sz="1400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71800" y="2209800"/>
            <a:ext cx="34004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b-NO" altLang="en-US" sz="1600" dirty="0">
                <a:solidFill>
                  <a:schemeClr val="tx1"/>
                </a:solidFill>
              </a:rPr>
              <a:t>Data:</a:t>
            </a:r>
          </a:p>
          <a:p>
            <a:pPr algn="ctr"/>
            <a:r>
              <a:rPr lang="en-GB" altLang="en-US" sz="1600" dirty="0">
                <a:solidFill>
                  <a:schemeClr val="tx1"/>
                </a:solidFill>
              </a:rPr>
              <a:t>{72,0,156,2,40,364,</a:t>
            </a:r>
            <a:r>
              <a:rPr lang="nb-NO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>
                <a:solidFill>
                  <a:schemeClr val="tx1"/>
                </a:solidFill>
              </a:rPr>
              <a:t>...</a:t>
            </a:r>
            <a:r>
              <a:rPr lang="nb-NO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228600" y="2971801"/>
            <a:ext cx="3657600" cy="2636838"/>
            <a:chOff x="144" y="1872"/>
            <a:chExt cx="2304" cy="1661"/>
          </a:xfrm>
        </p:grpSpPr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H="1">
              <a:off x="1152" y="1872"/>
              <a:ext cx="129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144" y="2544"/>
              <a:ext cx="1296" cy="9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nb-NO" altLang="en-US" sz="1600" dirty="0">
                  <a:solidFill>
                    <a:schemeClr val="tx1"/>
                  </a:solidFill>
                </a:rPr>
                <a:t>Simulert datasett 1:</a:t>
              </a:r>
            </a:p>
            <a:p>
              <a:pPr algn="ctr"/>
              <a:r>
                <a:rPr lang="en-GB" altLang="en-US" sz="1600">
                  <a:solidFill>
                    <a:schemeClr val="tx1"/>
                  </a:solidFill>
                </a:rPr>
                <a:t>{0.004, 3</a:t>
              </a:r>
              <a:r>
                <a:rPr lang="nb-NO" altLang="en-US" sz="1600" dirty="0">
                  <a:solidFill>
                    <a:schemeClr val="tx1"/>
                  </a:solidFill>
                </a:rPr>
                <a:t>3</a:t>
              </a:r>
              <a:r>
                <a:rPr lang="en-GB" altLang="en-US" sz="1600">
                  <a:solidFill>
                    <a:schemeClr val="tx1"/>
                  </a:solidFill>
                </a:rPr>
                <a:t>.</a:t>
              </a:r>
              <a:r>
                <a:rPr lang="nb-NO" altLang="en-US" sz="1600">
                  <a:solidFill>
                    <a:schemeClr val="tx1"/>
                  </a:solidFill>
                </a:rPr>
                <a:t>0,</a:t>
              </a:r>
              <a:r>
                <a:rPr lang="en-GB" altLang="en-US" sz="1600">
                  <a:solidFill>
                    <a:schemeClr val="tx1"/>
                  </a:solidFill>
                </a:rPr>
                <a:t> 0.06, </a:t>
              </a:r>
              <a:br>
                <a:rPr lang="nb-NO" altLang="en-US" sz="1600">
                  <a:solidFill>
                    <a:schemeClr val="tx1"/>
                  </a:solidFill>
                </a:rPr>
              </a:br>
              <a:r>
                <a:rPr lang="en-GB" altLang="en-US" sz="1600">
                  <a:solidFill>
                    <a:schemeClr val="tx1"/>
                  </a:solidFill>
                </a:rPr>
                <a:t>0.06, 3</a:t>
              </a:r>
              <a:r>
                <a:rPr lang="nb-NO" altLang="en-US" sz="1600" dirty="0">
                  <a:solidFill>
                    <a:schemeClr val="tx1"/>
                  </a:solidFill>
                </a:rPr>
                <a:t>3</a:t>
              </a:r>
              <a:r>
                <a:rPr lang="en-GB" altLang="en-US" sz="1600">
                  <a:solidFill>
                    <a:schemeClr val="tx1"/>
                  </a:solidFill>
                </a:rPr>
                <a:t>.</a:t>
              </a:r>
              <a:r>
                <a:rPr lang="nb-NO" altLang="en-US" sz="1600">
                  <a:solidFill>
                    <a:schemeClr val="tx1"/>
                  </a:solidFill>
                </a:rPr>
                <a:t>0</a:t>
              </a:r>
              <a:r>
                <a:rPr lang="en-GB" altLang="en-US" sz="1600">
                  <a:solidFill>
                    <a:schemeClr val="tx1"/>
                  </a:solidFill>
                </a:rPr>
                <a:t>, ...</a:t>
              </a:r>
              <a:r>
                <a:rPr lang="nb-NO" altLang="en-US" sz="1600">
                  <a:solidFill>
                    <a:schemeClr val="tx1"/>
                  </a:solidFill>
                </a:rPr>
                <a:t> </a:t>
              </a:r>
              <a:r>
                <a:rPr lang="en-GB" altLang="en-US" sz="1600" dirty="0">
                  <a:solidFill>
                    <a:schemeClr val="tx1"/>
                  </a:solidFill>
                </a:rPr>
                <a:t>}</a:t>
              </a:r>
              <a:br>
                <a:rPr lang="nb-NO" altLang="en-US" sz="1600" dirty="0">
                  <a:solidFill>
                    <a:schemeClr val="tx1"/>
                  </a:solidFill>
                </a:rPr>
              </a:br>
              <a:br>
                <a:rPr lang="nb-NO" altLang="en-US" sz="1600" dirty="0">
                  <a:solidFill>
                    <a:schemeClr val="tx1"/>
                  </a:solidFill>
                </a:rPr>
              </a:br>
              <a:r>
                <a:rPr lang="nb-NO" altLang="en-US" sz="1600" dirty="0">
                  <a:solidFill>
                    <a:schemeClr val="tx1"/>
                  </a:solidFill>
                </a:rPr>
                <a:t>Estimat: 1.5</a:t>
              </a:r>
              <a:endParaRPr lang="en-GB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2514600" y="2971801"/>
            <a:ext cx="2057400" cy="2636838"/>
            <a:chOff x="1584" y="1872"/>
            <a:chExt cx="1296" cy="1661"/>
          </a:xfrm>
        </p:grpSpPr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1584" y="2544"/>
              <a:ext cx="1296" cy="9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nb-NO" altLang="en-US" sz="1600" dirty="0">
                  <a:solidFill>
                    <a:schemeClr val="tx1"/>
                  </a:solidFill>
                </a:rPr>
                <a:t>Simulert datasett 2:</a:t>
              </a:r>
            </a:p>
            <a:p>
              <a:pPr algn="ctr"/>
              <a:r>
                <a:rPr lang="en-GB" altLang="en-US" sz="1600">
                  <a:solidFill>
                    <a:schemeClr val="tx1"/>
                  </a:solidFill>
                </a:rPr>
                <a:t>{ 0.06</a:t>
              </a:r>
              <a:r>
                <a:rPr lang="nb-NO" altLang="en-US" sz="1600">
                  <a:solidFill>
                    <a:schemeClr val="tx1"/>
                  </a:solidFill>
                </a:rPr>
                <a:t>, </a:t>
              </a:r>
              <a:r>
                <a:rPr lang="en-GB" altLang="en-US" sz="1600">
                  <a:solidFill>
                    <a:schemeClr val="tx1"/>
                  </a:solidFill>
                </a:rPr>
                <a:t>0.004</a:t>
              </a:r>
              <a:r>
                <a:rPr lang="nb-NO" altLang="en-US" sz="1600">
                  <a:solidFill>
                    <a:schemeClr val="tx1"/>
                  </a:solidFill>
                </a:rPr>
                <a:t>,</a:t>
              </a:r>
              <a:r>
                <a:rPr lang="en-GB" altLang="en-US" sz="1600">
                  <a:solidFill>
                    <a:schemeClr val="tx1"/>
                  </a:solidFill>
                </a:rPr>
                <a:t> 0.0</a:t>
              </a:r>
              <a:r>
                <a:rPr lang="nb-NO" altLang="en-US" sz="1600">
                  <a:solidFill>
                    <a:schemeClr val="tx1"/>
                  </a:solidFill>
                </a:rPr>
                <a:t>9</a:t>
              </a:r>
              <a:r>
                <a:rPr lang="en-GB" altLang="en-US" sz="1600">
                  <a:solidFill>
                    <a:schemeClr val="tx1"/>
                  </a:solidFill>
                </a:rPr>
                <a:t>, </a:t>
              </a:r>
              <a:br>
                <a:rPr lang="nb-NO" altLang="en-US" sz="1600">
                  <a:solidFill>
                    <a:schemeClr val="tx1"/>
                  </a:solidFill>
                </a:rPr>
              </a:br>
              <a:r>
                <a:rPr lang="en-GB" altLang="en-US" sz="1600">
                  <a:solidFill>
                    <a:schemeClr val="tx1"/>
                  </a:solidFill>
                </a:rPr>
                <a:t>0.06, 14.1, ...</a:t>
              </a:r>
              <a:r>
                <a:rPr lang="nb-NO" altLang="en-US" sz="1600">
                  <a:solidFill>
                    <a:schemeClr val="tx1"/>
                  </a:solidFill>
                </a:rPr>
                <a:t> </a:t>
              </a:r>
              <a:r>
                <a:rPr lang="en-GB" altLang="en-US" sz="1600" dirty="0">
                  <a:solidFill>
                    <a:schemeClr val="tx1"/>
                  </a:solidFill>
                </a:rPr>
                <a:t>}</a:t>
              </a:r>
              <a:br>
                <a:rPr lang="nb-NO" altLang="en-US" sz="1600" dirty="0"/>
              </a:br>
              <a:br>
                <a:rPr lang="nb-NO" altLang="en-US" sz="1600" dirty="0">
                  <a:solidFill>
                    <a:schemeClr val="tx1"/>
                  </a:solidFill>
                </a:rPr>
              </a:br>
              <a:r>
                <a:rPr lang="nb-NO" altLang="en-US" sz="1600" dirty="0">
                  <a:solidFill>
                    <a:schemeClr val="tx1"/>
                  </a:solidFill>
                </a:rPr>
                <a:t>Estimat: 1.0</a:t>
              </a:r>
              <a:endParaRPr lang="en-GB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 flipH="1">
              <a:off x="2304" y="1872"/>
              <a:ext cx="43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5410200" y="2971801"/>
            <a:ext cx="3124200" cy="2636838"/>
            <a:chOff x="3408" y="1872"/>
            <a:chExt cx="1968" cy="1661"/>
          </a:xfrm>
        </p:grpSpPr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3408" y="1872"/>
              <a:ext cx="1104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792" y="2544"/>
              <a:ext cx="1584" cy="9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nb-NO" altLang="en-US" sz="1600" dirty="0">
                  <a:solidFill>
                    <a:schemeClr val="tx1"/>
                  </a:solidFill>
                </a:rPr>
                <a:t>Simulert datasett 100 000:</a:t>
              </a:r>
            </a:p>
            <a:p>
              <a:pPr algn="ctr"/>
              <a:r>
                <a:rPr lang="en-GB" altLang="en-US" sz="1600" dirty="0">
                  <a:solidFill>
                    <a:schemeClr val="tx1"/>
                  </a:solidFill>
                </a:rPr>
                <a:t>{</a:t>
              </a:r>
              <a:r>
                <a:rPr lang="en-GB" altLang="en-US" sz="1600">
                  <a:solidFill>
                    <a:schemeClr val="tx1"/>
                  </a:solidFill>
                </a:rPr>
                <a:t>3</a:t>
              </a:r>
              <a:r>
                <a:rPr lang="nb-NO" altLang="en-US" sz="1600">
                  <a:solidFill>
                    <a:schemeClr val="tx1"/>
                  </a:solidFill>
                </a:rPr>
                <a:t>3.0</a:t>
              </a:r>
              <a:r>
                <a:rPr lang="en-GB" altLang="en-US" sz="1600">
                  <a:solidFill>
                    <a:schemeClr val="tx1"/>
                  </a:solidFill>
                </a:rPr>
                <a:t>, 0.06</a:t>
              </a:r>
              <a:r>
                <a:rPr lang="nb-NO" altLang="en-US" sz="1600">
                  <a:solidFill>
                    <a:schemeClr val="tx1"/>
                  </a:solidFill>
                </a:rPr>
                <a:t>,</a:t>
              </a:r>
              <a:r>
                <a:rPr lang="en-GB" altLang="en-US" sz="1600">
                  <a:solidFill>
                    <a:schemeClr val="tx1"/>
                  </a:solidFill>
                </a:rPr>
                <a:t> 0.0</a:t>
              </a:r>
              <a:r>
                <a:rPr lang="nb-NO" altLang="en-US" sz="1600">
                  <a:solidFill>
                    <a:schemeClr val="tx1"/>
                  </a:solidFill>
                </a:rPr>
                <a:t>9</a:t>
              </a:r>
              <a:r>
                <a:rPr lang="en-GB" altLang="en-US" sz="1600">
                  <a:solidFill>
                    <a:schemeClr val="tx1"/>
                  </a:solidFill>
                </a:rPr>
                <a:t>, </a:t>
              </a:r>
              <a:br>
                <a:rPr lang="nb-NO" altLang="en-US" sz="1600" dirty="0">
                  <a:solidFill>
                    <a:schemeClr val="tx1"/>
                  </a:solidFill>
                </a:rPr>
              </a:br>
              <a:r>
                <a:rPr lang="en-GB" altLang="en-US" sz="1600">
                  <a:solidFill>
                    <a:schemeClr val="tx1"/>
                  </a:solidFill>
                </a:rPr>
                <a:t>0.0</a:t>
              </a:r>
              <a:r>
                <a:rPr lang="nb-NO" altLang="en-US" sz="1600">
                  <a:solidFill>
                    <a:schemeClr val="tx1"/>
                  </a:solidFill>
                </a:rPr>
                <a:t>9</a:t>
              </a:r>
              <a:r>
                <a:rPr lang="en-GB" altLang="en-US" sz="1600">
                  <a:solidFill>
                    <a:schemeClr val="tx1"/>
                  </a:solidFill>
                </a:rPr>
                <a:t>, 14.1, ...</a:t>
              </a:r>
              <a:r>
                <a:rPr lang="nb-NO" altLang="en-US" sz="1600">
                  <a:solidFill>
                    <a:schemeClr val="tx1"/>
                  </a:solidFill>
                </a:rPr>
                <a:t> </a:t>
              </a:r>
              <a:r>
                <a:rPr lang="nb-NO" altLang="en-US" sz="1600" dirty="0">
                  <a:solidFill>
                    <a:schemeClr val="tx1"/>
                  </a:solidFill>
                </a:rPr>
                <a:t>}</a:t>
              </a:r>
            </a:p>
            <a:p>
              <a:pPr algn="ctr"/>
              <a:br>
                <a:rPr lang="nb-NO" altLang="en-US" sz="1600" dirty="0">
                  <a:solidFill>
                    <a:schemeClr val="tx1"/>
                  </a:solidFill>
                </a:rPr>
              </a:br>
              <a:r>
                <a:rPr lang="nb-NO" altLang="en-US" sz="1600" dirty="0">
                  <a:solidFill>
                    <a:schemeClr val="tx1"/>
                  </a:solidFill>
                </a:rPr>
                <a:t>Estimat: 2.0</a:t>
              </a:r>
              <a:endParaRPr lang="en-GB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724400" y="4343400"/>
            <a:ext cx="1093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en-US" sz="2800" b="1">
                <a:solidFill>
                  <a:schemeClr val="tx1"/>
                </a:solidFill>
              </a:rPr>
              <a:t>. . . . . .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333500" y="5759152"/>
            <a:ext cx="6477000" cy="83820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65175" indent="-285750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84275" indent="-228600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3375" indent="-228600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nb-NO" altLang="en-US" i="1" dirty="0">
                <a:latin typeface="Calibri" panose="020F0502020204030204" pitchFamily="34" charset="0"/>
              </a:rPr>
              <a:t>Fordelingen på våre 10 000 nye estimater kan nå </a:t>
            </a:r>
            <a:br>
              <a:rPr lang="nb-NO" altLang="en-US" i="1" dirty="0">
                <a:latin typeface="Calibri" panose="020F0502020204030204" pitchFamily="34" charset="0"/>
              </a:rPr>
            </a:br>
            <a:r>
              <a:rPr lang="nb-NO" altLang="en-US" i="1" dirty="0">
                <a:latin typeface="Calibri" panose="020F0502020204030204" pitchFamily="34" charset="0"/>
              </a:rPr>
              <a:t>brukes til å lage konfidensintervaller, tester etc. </a:t>
            </a:r>
            <a:endParaRPr lang="en-GB" alt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utoUpdateAnimBg="0"/>
      <p:bldP spid="3585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78079"/>
              </p:ext>
            </p:extLst>
          </p:nvPr>
        </p:nvGraphicFramePr>
        <p:xfrm>
          <a:off x="8291264" y="594928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91264" y="594928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2" y="44450"/>
            <a:ext cx="8034337" cy="982663"/>
          </a:xfrm>
        </p:spPr>
        <p:txBody>
          <a:bodyPr/>
          <a:lstStyle/>
          <a:p>
            <a:pPr algn="ctr"/>
            <a:r>
              <a:rPr lang="nb-NO" dirty="0"/>
              <a:t>Bootstrap kjøringer i praksis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98" y="5672756"/>
            <a:ext cx="7673925" cy="151216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Har laget ett lite program som viser prinsippet:</a:t>
            </a:r>
            <a:br>
              <a:rPr lang="nb-NO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b-NO" sz="24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https://replit.com/@haraldwf/Hwf-bootsim-C#main.cs</a:t>
            </a:r>
            <a:r>
              <a:rPr lang="nb-NO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18783" y="5949280"/>
            <a:ext cx="2077753" cy="629331"/>
            <a:chOff x="7155514" y="6130458"/>
            <a:chExt cx="2077753" cy="661050"/>
          </a:xfrm>
        </p:grpSpPr>
        <p:sp>
          <p:nvSpPr>
            <p:cNvPr id="5" name="TextBox 4"/>
            <p:cNvSpPr txBox="1"/>
            <p:nvPr/>
          </p:nvSpPr>
          <p:spPr>
            <a:xfrm>
              <a:off x="7155514" y="6130458"/>
              <a:ext cx="1228221" cy="276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Lokal versjon: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37124" y="6476869"/>
              <a:ext cx="1296143" cy="314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b-NO" dirty="0"/>
            </a:p>
          </p:txBody>
        </p:sp>
      </p:grp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7D83B09-6275-5257-40D8-56DDE4C84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45" y="908720"/>
            <a:ext cx="4944910" cy="46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34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57DC-71F4-FE2A-326E-6555B1A0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Bootstrap i praksis – Ulike valg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2BA4D-F6D4-64C8-D0F9-6487E312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00808"/>
            <a:ext cx="8034337" cy="4680942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nb-NO" dirty="0"/>
              <a:t>Velg gjerne “</a:t>
            </a:r>
            <a:r>
              <a:rPr lang="en-US" b="1" dirty="0"/>
              <a:t>Bias-Corrected and Accelerated [</a:t>
            </a:r>
            <a:r>
              <a:rPr lang="en-US" b="1" dirty="0" err="1"/>
              <a:t>Bca</a:t>
            </a:r>
            <a:r>
              <a:rPr lang="en-US" b="1" dirty="0"/>
              <a:t>]</a:t>
            </a:r>
            <a:r>
              <a:rPr lang="nb-NO" dirty="0"/>
              <a:t>” konfidens intervaller, eventuelt «</a:t>
            </a:r>
            <a:r>
              <a:rPr lang="en-US" dirty="0"/>
              <a:t>Percentile</a:t>
            </a:r>
            <a:r>
              <a:rPr lang="nb-NO" dirty="0"/>
              <a:t>» </a:t>
            </a:r>
            <a:br>
              <a:rPr lang="nb-NO" dirty="0"/>
            </a:br>
            <a:r>
              <a:rPr lang="nb-NO" sz="1400" dirty="0"/>
              <a:t>(Persentil er enklere og mer robust, men normalt ikke like presis. </a:t>
            </a:r>
            <a:br>
              <a:rPr lang="nb-NO" sz="1400" dirty="0"/>
            </a:br>
            <a:r>
              <a:rPr lang="nb-NO" sz="1400" dirty="0"/>
              <a:t>  Når statistikk programvaren advarer mot </a:t>
            </a:r>
            <a:r>
              <a:rPr lang="nb-NO" sz="1400" dirty="0" err="1"/>
              <a:t>Bca</a:t>
            </a:r>
            <a:r>
              <a:rPr lang="nb-NO" sz="1400" dirty="0"/>
              <a:t>, bruk persentil)</a:t>
            </a:r>
            <a:endParaRPr lang="nb-NO" dirty="0"/>
          </a:p>
          <a:p>
            <a:pPr>
              <a:spcBef>
                <a:spcPts val="4200"/>
              </a:spcBef>
            </a:pPr>
            <a:r>
              <a:rPr lang="nb-NO" dirty="0"/>
              <a:t>Velg ett frø («seed») for den tilfeldig tall generatoren så analysene lett kan gjentas</a:t>
            </a:r>
          </a:p>
          <a:p>
            <a:pPr>
              <a:spcBef>
                <a:spcPts val="4200"/>
              </a:spcBef>
            </a:pPr>
            <a:r>
              <a:rPr lang="nb-NO" dirty="0"/>
              <a:t>Bruk mange Bootstrap replikasjoner, minst 10 000.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9795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 dirty="0"/>
              <a:t>Bootstrap; Fordeler og ulemper ...</a:t>
            </a:r>
            <a:endParaRPr lang="en-GB" altLang="en-US" dirty="0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268760"/>
            <a:ext cx="8034337" cy="5328592"/>
          </a:xfrm>
        </p:spPr>
        <p:txBody>
          <a:bodyPr/>
          <a:lstStyle/>
          <a:p>
            <a:r>
              <a:rPr lang="nb-NO" altLang="en-US" dirty="0"/>
              <a:t>Fordeler</a:t>
            </a:r>
          </a:p>
          <a:p>
            <a:pPr lvl="1">
              <a:spcBef>
                <a:spcPts val="600"/>
              </a:spcBef>
            </a:pPr>
            <a:r>
              <a:rPr lang="nb-NO" altLang="en-US" b="1" dirty="0"/>
              <a:t>Resultater bygger på data og ikke </a:t>
            </a:r>
            <a:br>
              <a:rPr lang="nb-NO" altLang="en-US" b="1" dirty="0"/>
            </a:br>
            <a:r>
              <a:rPr lang="nb-NO" altLang="en-US" b="1" dirty="0"/>
              <a:t>forutsetninger om underliggende fordelinger</a:t>
            </a:r>
          </a:p>
          <a:p>
            <a:pPr lvl="1">
              <a:spcBef>
                <a:spcPts val="600"/>
              </a:spcBef>
            </a:pPr>
            <a:r>
              <a:rPr lang="nb-NO" altLang="en-US" dirty="0"/>
              <a:t>Virker i praksis med gode teoretiske egenskaper</a:t>
            </a:r>
          </a:p>
          <a:p>
            <a:pPr lvl="1">
              <a:spcBef>
                <a:spcPts val="600"/>
              </a:spcBef>
            </a:pPr>
            <a:r>
              <a:rPr lang="nb-NO" altLang="en-US" dirty="0"/>
              <a:t>Enkel å gjennomføre på ”nye” estimatorer</a:t>
            </a:r>
            <a:br>
              <a:rPr lang="nb-NO" altLang="en-US" dirty="0"/>
            </a:br>
            <a:r>
              <a:rPr lang="nb-NO" altLang="en-US" dirty="0"/>
              <a:t>og når vi mangler velegnede fordelinger</a:t>
            </a:r>
          </a:p>
          <a:p>
            <a:pPr>
              <a:spcBef>
                <a:spcPts val="4800"/>
              </a:spcBef>
            </a:pPr>
            <a:r>
              <a:rPr lang="nb-NO" altLang="en-US" dirty="0"/>
              <a:t>Ulemper:</a:t>
            </a:r>
          </a:p>
          <a:p>
            <a:pPr lvl="1">
              <a:spcBef>
                <a:spcPts val="600"/>
              </a:spcBef>
            </a:pPr>
            <a:r>
              <a:rPr lang="nb-NO" altLang="en-US" dirty="0"/>
              <a:t>Krever en moderne datamaskiner</a:t>
            </a:r>
            <a:r>
              <a:rPr lang="nb-NO" altLang="en-US" sz="1600" dirty="0"/>
              <a:t> (nå OK 😊)</a:t>
            </a:r>
            <a:endParaRPr lang="nb-NO" altLang="en-US" dirty="0"/>
          </a:p>
          <a:p>
            <a:pPr lvl="1">
              <a:spcBef>
                <a:spcPts val="600"/>
              </a:spcBef>
            </a:pPr>
            <a:r>
              <a:rPr lang="nb-NO" altLang="en-US" dirty="0"/>
              <a:t>Gir ikke like presise svar som eksakte fordelinger, </a:t>
            </a:r>
            <a:br>
              <a:rPr lang="nb-NO" altLang="en-US" dirty="0"/>
            </a:br>
            <a:r>
              <a:rPr lang="nb-NO" altLang="en-US" sz="1200" dirty="0"/>
              <a:t>(</a:t>
            </a:r>
            <a:r>
              <a:rPr lang="nb-NO" altLang="en-US" sz="1200" b="1" i="1" dirty="0"/>
              <a:t>når fordelingene stemmer!</a:t>
            </a:r>
            <a:r>
              <a:rPr lang="nb-NO" altLang="en-US" sz="1200" i="1" dirty="0"/>
              <a:t>)</a:t>
            </a:r>
            <a:endParaRPr lang="nb-NO" altLang="en-US" sz="1200" dirty="0"/>
          </a:p>
          <a:p>
            <a:pPr lvl="1">
              <a:spcBef>
                <a:spcPts val="600"/>
              </a:spcBef>
            </a:pPr>
            <a:r>
              <a:rPr lang="nb-NO" altLang="en-US" dirty="0"/>
              <a:t>Kan få litt forskjellige svar hver gang </a:t>
            </a:r>
            <a:br>
              <a:rPr lang="nb-NO" altLang="en-US" dirty="0"/>
            </a:br>
            <a:r>
              <a:rPr lang="nb-NO" altLang="en-US" sz="1200" dirty="0"/>
              <a:t>(</a:t>
            </a:r>
            <a:r>
              <a:rPr lang="nb-NO" altLang="en-US" sz="1200" b="1" i="1" dirty="0"/>
              <a:t>hvis vi bruker få tilfeldige utvalg</a:t>
            </a:r>
            <a:r>
              <a:rPr lang="nb-NO" alt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7075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 dirty="0"/>
              <a:t>Bootstrap - Resultater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844824"/>
            <a:ext cx="8353300" cy="4536926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  <a:tabLst>
                <a:tab pos="4310063" algn="l"/>
                <a:tab pos="4484688" algn="l"/>
              </a:tabLst>
            </a:pPr>
            <a:r>
              <a:rPr lang="nb-NO" altLang="en-US" dirty="0"/>
              <a:t>Observert gjennomsnitt		61.0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  <a:tabLst>
                <a:tab pos="4310063" algn="l"/>
                <a:tab pos="4484688" algn="l"/>
                <a:tab pos="6815138" algn="l"/>
              </a:tabLst>
            </a:pPr>
            <a:r>
              <a:rPr lang="nb-NO" altLang="en-US" dirty="0"/>
              <a:t>Bootstrap konfidens intervall:		{ 42.6, 86.9 }  	</a:t>
            </a:r>
            <a:r>
              <a:rPr lang="nb-NO" altLang="en-US" sz="1600" dirty="0"/>
              <a:t>(95% BCa)</a:t>
            </a:r>
          </a:p>
          <a:p>
            <a:pPr>
              <a:lnSpc>
                <a:spcPct val="120000"/>
              </a:lnSpc>
              <a:buFontTx/>
              <a:buNone/>
              <a:tabLst>
                <a:tab pos="4310063" algn="l"/>
                <a:tab pos="4484688" algn="l"/>
              </a:tabLst>
            </a:pPr>
            <a:endParaRPr lang="nb-NO" altLang="en-US" dirty="0"/>
          </a:p>
          <a:p>
            <a:pPr>
              <a:lnSpc>
                <a:spcPct val="120000"/>
              </a:lnSpc>
              <a:buFontTx/>
              <a:buNone/>
              <a:tabLst>
                <a:tab pos="4310063" algn="l"/>
                <a:tab pos="4484688" algn="l"/>
              </a:tabLst>
            </a:pPr>
            <a:r>
              <a:rPr lang="nb-NO" altLang="en-US" dirty="0"/>
              <a:t>Observert median		12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  <a:tabLst>
                <a:tab pos="4310063" algn="l"/>
                <a:tab pos="4484688" algn="l"/>
                <a:tab pos="6815138" algn="l"/>
              </a:tabLst>
            </a:pPr>
            <a:r>
              <a:rPr lang="nb-NO" altLang="en-US" dirty="0"/>
              <a:t>Bootstrap konfidens intervall:		{ 6, 24 }  	</a:t>
            </a:r>
            <a:r>
              <a:rPr lang="nb-NO" altLang="en-US" sz="1600" dirty="0"/>
              <a:t>(95% </a:t>
            </a:r>
            <a:r>
              <a:rPr lang="en-US" altLang="en-US" sz="1600" dirty="0"/>
              <a:t>Percentile</a:t>
            </a:r>
            <a:r>
              <a:rPr lang="nb-NO" altLang="en-US" sz="1600" dirty="0"/>
              <a:t>) </a:t>
            </a:r>
            <a:r>
              <a:rPr lang="nb-NO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9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BC73-2D25-C8EE-1FD4-E712686E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Bootstrap vs. t-test: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F529-6051-DD6E-E7D1-2EDB90FA0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96752"/>
            <a:ext cx="8353300" cy="5184998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Reel dekning ved normalfordelte data: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lnSpc>
                <a:spcPct val="120000"/>
              </a:lnSpc>
              <a:spcBef>
                <a:spcPts val="3600"/>
              </a:spcBef>
              <a:buNone/>
            </a:pPr>
            <a:r>
              <a:rPr lang="nb-NO" dirty="0"/>
              <a:t>Bootstrap fungerer rimelig bra på normalfordelte data, </a:t>
            </a:r>
            <a:br>
              <a:rPr lang="nb-NO" dirty="0"/>
            </a:br>
            <a:r>
              <a:rPr lang="nb-NO" dirty="0"/>
              <a:t>men intervallet kan bli litt for smalt for små datasett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ED9755-8C49-8467-5A2A-B2664AD67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296073"/>
              </p:ext>
            </p:extLst>
          </p:nvPr>
        </p:nvGraphicFramePr>
        <p:xfrm>
          <a:off x="1571625" y="1265238"/>
          <a:ext cx="600075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45963" imgH="4349653" progId="Word.Document.12">
                  <p:embed/>
                </p:oleObj>
              </mc:Choice>
              <mc:Fallback>
                <p:oleObj name="Document" r:id="rId2" imgW="6945963" imgH="43496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1625" y="1265238"/>
                        <a:ext cx="6000750" cy="378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55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317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600"/>
              </a:spcBef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OCBE - Oslo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Centre for Biostatistics and Epidemiology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5642" y="176228"/>
            <a:ext cx="6552716" cy="628903"/>
            <a:chOff x="3232650" y="-10518"/>
            <a:chExt cx="6552716" cy="628903"/>
          </a:xfrm>
        </p:grpSpPr>
        <p:grpSp>
          <p:nvGrpSpPr>
            <p:cNvPr id="5" name="Group 4"/>
            <p:cNvGrpSpPr/>
            <p:nvPr/>
          </p:nvGrpSpPr>
          <p:grpSpPr>
            <a:xfrm>
              <a:off x="3232650" y="-10518"/>
              <a:ext cx="2733893" cy="628903"/>
              <a:chOff x="6378777" y="69701"/>
              <a:chExt cx="1898130" cy="500568"/>
            </a:xfrm>
          </p:grpSpPr>
          <p:pic>
            <p:nvPicPr>
              <p:cNvPr id="8" name="Picture 2" descr="C:\Users\hwf\Downloads\Uio-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8777" y="69701"/>
                <a:ext cx="449950" cy="500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828726" y="114582"/>
                <a:ext cx="1448181" cy="4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b="0" dirty="0">
                    <a:latin typeface="+mj-lt"/>
                  </a:rPr>
                  <a:t>Universitet i Oslo,</a:t>
                </a:r>
                <a:br>
                  <a:rPr lang="nb-NO" sz="1400" b="0" dirty="0">
                    <a:latin typeface="+mj-lt"/>
                  </a:rPr>
                </a:br>
                <a:r>
                  <a:rPr lang="nb-NO" sz="1400" b="0" dirty="0">
                    <a:latin typeface="+mj-lt"/>
                  </a:rPr>
                  <a:t>Det medisinske fakultet </a:t>
                </a:r>
              </a:p>
            </p:txBody>
          </p:sp>
        </p:grpSp>
        <p:pic>
          <p:nvPicPr>
            <p:cNvPr id="6" name="Picture 2" descr="M:\midl\OUS_logo_en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371" y="-6746"/>
              <a:ext cx="2470995" cy="55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ABF1-BAF4-DBF4-9C9F-594C65BCBF63}"/>
              </a:ext>
            </a:extLst>
          </p:cNvPr>
          <p:cNvSpPr txBox="1">
            <a:spLocks/>
          </p:cNvSpPr>
          <p:nvPr/>
        </p:nvSpPr>
        <p:spPr bwMode="auto">
          <a:xfrm>
            <a:off x="323528" y="1948770"/>
            <a:ext cx="8496944" cy="400110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62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nb-NO" sz="1600" b="0" kern="0" dirty="0"/>
              <a:t>- Felles </a:t>
            </a:r>
            <a:r>
              <a:rPr lang="nb-NO" sz="1600" b="0" i="1" kern="0" dirty="0"/>
              <a:t>biostatistikksenter</a:t>
            </a:r>
            <a:r>
              <a:rPr lang="nb-NO" sz="1600" b="0" kern="0" dirty="0"/>
              <a:t> for Universitet i Oslo (UiO) og Oslo universitetssykehus (OUS)</a:t>
            </a:r>
            <a:endParaRPr lang="nb-NO" sz="1600" b="0" i="1" kern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507825-2B87-8201-0307-0E870772C377}"/>
              </a:ext>
            </a:extLst>
          </p:cNvPr>
          <p:cNvGrpSpPr/>
          <p:nvPr/>
        </p:nvGrpSpPr>
        <p:grpSpPr>
          <a:xfrm>
            <a:off x="7834026" y="5514077"/>
            <a:ext cx="1309974" cy="1118869"/>
            <a:chOff x="3917013" y="3300980"/>
            <a:chExt cx="1309974" cy="11188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F3BE17-E814-35BF-100A-6C5A16BD1F04}"/>
                </a:ext>
              </a:extLst>
            </p:cNvPr>
            <p:cNvSpPr txBox="1"/>
            <p:nvPr/>
          </p:nvSpPr>
          <p:spPr>
            <a:xfrm>
              <a:off x="3917013" y="4042823"/>
              <a:ext cx="1309974" cy="37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Manuela Zucknick</a:t>
              </a:r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,</a:t>
              </a:r>
              <a:b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</a:br>
              <a:r>
                <a:rPr lang="en-US" sz="800" b="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OCBE </a:t>
              </a:r>
              <a:r>
                <a:rPr lang="en-US" sz="800" b="0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leder</a:t>
              </a:r>
              <a:endParaRPr lang="en-US" sz="800" b="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4D8E45C-811D-95D6-8B51-25E01E058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829" y="3300980"/>
              <a:ext cx="564244" cy="75232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C20B5ED-3FCF-6378-2398-10A32A3C7CA7}"/>
              </a:ext>
            </a:extLst>
          </p:cNvPr>
          <p:cNvSpPr txBox="1"/>
          <p:nvPr/>
        </p:nvSpPr>
        <p:spPr>
          <a:xfrm>
            <a:off x="1284305" y="5733256"/>
            <a:ext cx="657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http://www.med.uio.no/imb/english/research/centres/ocbe/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583A39A-1D68-AC18-E9FE-6933E57F7B9D}"/>
              </a:ext>
            </a:extLst>
          </p:cNvPr>
          <p:cNvSpPr txBox="1">
            <a:spLocks/>
          </p:cNvSpPr>
          <p:nvPr/>
        </p:nvSpPr>
        <p:spPr bwMode="auto">
          <a:xfrm>
            <a:off x="845586" y="2708921"/>
            <a:ext cx="7614846" cy="2663376"/>
          </a:xfrm>
          <a:prstGeom prst="rect">
            <a:avLst/>
          </a:prstGeom>
          <a:noFill/>
          <a:ln w="15240">
            <a:solidFill>
              <a:schemeClr val="tx1"/>
            </a:solidFill>
          </a:ln>
        </p:spPr>
        <p:txBody>
          <a:bodyPr vert="horz" wrap="square" lIns="360000" tIns="288000" rIns="360000" bIns="288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62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nb-NO" sz="2400" i="1" dirty="0"/>
              <a:t>Internasjonalt anerkjent biostatistikk forskingssenter.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nb-NO" sz="1600" b="0" dirty="0"/>
              <a:t>OCBE-forskning inkluderer </a:t>
            </a:r>
            <a:r>
              <a:rPr lang="nb-NO" sz="1600" b="0"/>
              <a:t>kausal inferens, epidemiologi, </a:t>
            </a:r>
            <a:br>
              <a:rPr lang="nb-NO" sz="1600" b="0" dirty="0"/>
            </a:br>
            <a:r>
              <a:rPr lang="nb-NO" sz="1600" b="0" dirty="0"/>
              <a:t>maskinlæring (kunstig </a:t>
            </a:r>
            <a:r>
              <a:rPr lang="nb-NO" sz="1600" b="0"/>
              <a:t>intelligens), høy-dimensjonal statistikk, </a:t>
            </a:r>
            <a:br>
              <a:rPr lang="nb-NO" sz="1600" b="0"/>
            </a:br>
            <a:r>
              <a:rPr lang="nb-NO" sz="1600" b="0"/>
              <a:t>overlevelsesanalyse, modellering </a:t>
            </a:r>
            <a:r>
              <a:rPr lang="nb-NO" sz="1600" b="0" dirty="0"/>
              <a:t>av infeksjonssykdommer,</a:t>
            </a:r>
            <a:br>
              <a:rPr lang="nb-NO" sz="1600" b="0" dirty="0"/>
            </a:br>
            <a:r>
              <a:rPr lang="nb-NO" sz="1600" b="0" dirty="0"/>
              <a:t>kliniske randomiserte studier og matematisk modellering. ​​</a:t>
            </a:r>
          </a:p>
        </p:txBody>
      </p:sp>
    </p:spTree>
    <p:extLst>
      <p:ext uri="{BB962C8B-B14F-4D97-AF65-F5344CB8AC3E}">
        <p14:creationId xmlns:p14="http://schemas.microsoft.com/office/powerpoint/2010/main" val="1726402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24744"/>
            <a:ext cx="8353300" cy="5472608"/>
          </a:xfrm>
        </p:spPr>
        <p:txBody>
          <a:bodyPr/>
          <a:lstStyle/>
          <a:p>
            <a:r>
              <a:rPr lang="nb-NO" b="1" dirty="0"/>
              <a:t>Små datasett er ikke nødvendigvis representative</a:t>
            </a:r>
            <a:br>
              <a:rPr lang="nb-NO" b="1" dirty="0"/>
            </a:br>
            <a:r>
              <a:rPr lang="nb-NO" dirty="0"/>
              <a:t>«Vi vet ikke hva vi kunne observert en annen gang»</a:t>
            </a:r>
          </a:p>
          <a:p>
            <a:pPr>
              <a:spcBef>
                <a:spcPts val="3600"/>
              </a:spcBef>
            </a:pPr>
            <a:r>
              <a:rPr lang="nb-NO" dirty="0"/>
              <a:t>Bootstrap bygger på observerte data:</a:t>
            </a:r>
            <a:br>
              <a:rPr lang="nb-NO" dirty="0"/>
            </a:br>
            <a:r>
              <a:rPr lang="nb-NO" dirty="0"/>
              <a:t>Er det sjeldne eksterne hendelser vi ikke har sett?</a:t>
            </a:r>
          </a:p>
          <a:p>
            <a:pPr marL="0" indent="0">
              <a:spcBef>
                <a:spcPts val="23400"/>
              </a:spcBef>
              <a:buNone/>
              <a:tabLst>
                <a:tab pos="273050" algn="l"/>
              </a:tabLst>
            </a:pPr>
            <a:r>
              <a:rPr lang="nb-NO" sz="1400" dirty="0"/>
              <a:t>	Data: Minimum hvilepuls om natten for en 51 år gammel OCBE statistikker (data scientist) høsten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3264363" cy="244827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2987824" y="4005064"/>
            <a:ext cx="792088" cy="936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55843" y="4077072"/>
            <a:ext cx="552061" cy="15841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1600" y="3573016"/>
            <a:ext cx="3264363" cy="2448272"/>
            <a:chOff x="971600" y="3573016"/>
            <a:chExt cx="3264363" cy="24482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573016"/>
              <a:ext cx="3264363" cy="2448272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3142593" y="3891016"/>
              <a:ext cx="749805" cy="18017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25832" y="4018887"/>
              <a:ext cx="1050024" cy="7568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0ADEA-6361-C8EE-C742-BA4989B8D406}"/>
              </a:ext>
            </a:extLst>
          </p:cNvPr>
          <p:cNvSpPr/>
          <p:nvPr/>
        </p:nvSpPr>
        <p:spPr bwMode="auto">
          <a:xfrm>
            <a:off x="1691680" y="3717032"/>
            <a:ext cx="2016224" cy="136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Bootstrap i Stata: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267900"/>
            <a:ext cx="8352928" cy="378940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noProof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* Mean of alcoholyear </a:t>
            </a:r>
          </a:p>
          <a:p>
            <a:pPr>
              <a:lnSpc>
                <a:spcPct val="150000"/>
              </a:lnSpc>
            </a:pPr>
            <a: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  <a:t>regress alcoholyear, vce(bootstrap, bca reps(10000) seed(4) dots(100))</a:t>
            </a:r>
            <a:b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  <a:t>estat bootstrap, all</a:t>
            </a:r>
            <a:b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en-US" b="0" noProof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en-US" b="0" noProof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b="0" noProof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* Median of alcoholyear </a:t>
            </a:r>
          </a:p>
          <a:p>
            <a:pPr>
              <a:lnSpc>
                <a:spcPct val="150000"/>
              </a:lnSpc>
            </a:pPr>
            <a: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  <a:t>capture program drop bootmedian</a:t>
            </a:r>
          </a:p>
          <a:p>
            <a:pPr>
              <a:lnSpc>
                <a:spcPct val="150000"/>
              </a:lnSpc>
            </a:pPr>
            <a: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  <a:t>program define bootmedian, rclass</a:t>
            </a:r>
          </a:p>
          <a:p>
            <a:pPr>
              <a:lnSpc>
                <a:spcPct val="150000"/>
              </a:lnSpc>
            </a:pPr>
            <a: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  <a:t>    quietly summarize alcoholyear , detail</a:t>
            </a:r>
          </a:p>
          <a:p>
            <a:pPr>
              <a:lnSpc>
                <a:spcPct val="150000"/>
              </a:lnSpc>
            </a:pPr>
            <a: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  <a:t>    return scalar medval = r(p50)</a:t>
            </a:r>
          </a:p>
          <a:p>
            <a:pPr>
              <a:lnSpc>
                <a:spcPct val="150000"/>
              </a:lnSpc>
            </a:pPr>
            <a: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  <a:t>end</a:t>
            </a:r>
          </a:p>
          <a:p>
            <a:pPr>
              <a:lnSpc>
                <a:spcPct val="150000"/>
              </a:lnSpc>
            </a:pPr>
            <a: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  <a:t>bootstrap r(medval), reps(10000) dots(1000) seed(4) bca: bootmedian</a:t>
            </a:r>
          </a:p>
          <a:p>
            <a:pPr>
              <a:lnSpc>
                <a:spcPct val="150000"/>
              </a:lnSpc>
            </a:pPr>
            <a:r>
              <a:rPr lang="en-US" b="0" noProof="1">
                <a:latin typeface="Consolas" panose="020B0609020204030204" pitchFamily="49" charset="0"/>
                <a:cs typeface="Courier New" panose="02070309020205020404" pitchFamily="49" charset="0"/>
              </a:rPr>
              <a:t>estat bootstrap, all</a:t>
            </a:r>
            <a:endParaRPr lang="en-US" noProof="1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96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Bootstrap i R: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1" y="1268760"/>
            <a:ext cx="8105973" cy="409609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US" b="0" noProof="1">
                <a:solidFill>
                  <a:srgbClr val="001080"/>
                </a:solidFill>
                <a:latin typeface="Consolas" panose="020B0609020204030204" pitchFamily="49" charset="0"/>
              </a:rPr>
              <a:t>library(boot)</a:t>
            </a:r>
            <a:endParaRPr lang="en-US" b="0" noProof="1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endParaRPr lang="en-US" b="0" noProof="1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noProof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Mean of alcoholyear:</a:t>
            </a:r>
            <a:endParaRPr lang="en-US" b="0" noProof="1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noProof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meanboot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&lt;- </a:t>
            </a:r>
            <a:r>
              <a:rPr lang="en-US" b="0" noProof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indices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bootdata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&lt;- 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indices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,]</a:t>
            </a:r>
          </a:p>
          <a:p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noProof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noProof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mean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bootdata</a:t>
            </a:r>
            <a:r>
              <a:rPr lang="en-US" b="0" noProof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AlcoholYear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b="0" noProof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set.seed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noProof="1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resBoot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&lt;- 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boot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NHANES_f80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statistic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meanboot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noProof="1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10000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boot.ci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resBoot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noProof="1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0" noProof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Median of alcoholyear:</a:t>
            </a:r>
            <a:endParaRPr lang="en-US" b="0" noProof="1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noProof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medianboot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&lt;- </a:t>
            </a:r>
            <a:r>
              <a:rPr lang="en-US" b="0" noProof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indices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bootdata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&lt;- 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indices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,]</a:t>
            </a:r>
          </a:p>
          <a:p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noProof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noProof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median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bootdata</a:t>
            </a:r>
            <a:r>
              <a:rPr lang="en-US" b="0" noProof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AlcoholYear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b="0" noProof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set.seed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noProof="1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resBoot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&lt;- 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boot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NHANES_f80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statistic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medianboot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noProof="1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10000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boot.ci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noProof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resBoot</a:t>
            </a:r>
            <a:r>
              <a:rPr lang="en-US" b="0" noProof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b="0" noProof="1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36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9"/>
          <a:stretch/>
        </p:blipFill>
        <p:spPr bwMode="auto">
          <a:xfrm>
            <a:off x="2195735" y="1123903"/>
            <a:ext cx="1800000" cy="7721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657ABAA-7DC5-A74B-C57D-8E25747AE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8" b="52395"/>
          <a:stretch/>
        </p:blipFill>
        <p:spPr>
          <a:xfrm>
            <a:off x="2051720" y="4005064"/>
            <a:ext cx="1800000" cy="867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6FAC9A-03B5-C293-A96A-BC56C2F2E59A}"/>
              </a:ext>
            </a:extLst>
          </p:cNvPr>
          <p:cNvSpPr txBox="1"/>
          <p:nvPr/>
        </p:nvSpPr>
        <p:spPr>
          <a:xfrm>
            <a:off x="611189" y="1027112"/>
            <a:ext cx="7777236" cy="52164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85725" algn="l"/>
              </a:tabLst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“To account for all random statistical uncertainty, </a:t>
            </a:r>
            <a:br>
              <a:rPr lang="en-US" sz="1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we used bootstrap replications and calculated </a:t>
            </a:r>
            <a:br>
              <a:rPr lang="en-US" sz="1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95%  confidence intervals for the estimated effects </a:t>
            </a:r>
            <a:br>
              <a:rPr lang="en-US" sz="1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associated with invitation to mammography screening.”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tabLst>
                <a:tab pos="85725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“Modern mammography screening and breast cancer mortality: population study” </a:t>
            </a:r>
            <a:br>
              <a:rPr lang="en-US" b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Weedon-Fekjær, H., Romundstad, P. R. , Vatten, L. J. , BMJ 2014</a:t>
            </a:r>
            <a:br>
              <a:rPr lang="en-US" b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http://www.bmj.com/content/348/bmj.g3701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 (see also press release, video and editorial)</a:t>
            </a:r>
            <a:endParaRPr lang="en-US" b="0" dirty="0"/>
          </a:p>
          <a:p>
            <a:pPr>
              <a:lnSpc>
                <a:spcPct val="110000"/>
              </a:lnSpc>
              <a:spcBef>
                <a:spcPts val="4800"/>
              </a:spcBef>
              <a:tabLst>
                <a:tab pos="85725" algn="l"/>
              </a:tabLst>
            </a:pPr>
            <a:r>
              <a:rPr lang="en-US" sz="2400" b="0" dirty="0"/>
              <a:t>“</a:t>
            </a:r>
            <a:r>
              <a:rPr lang="en-US" sz="2400" dirty="0"/>
              <a:t>To assess statistical uncertainty, </a:t>
            </a:r>
            <a:br>
              <a:rPr lang="en-US" sz="2400" dirty="0"/>
            </a:br>
            <a:r>
              <a:rPr lang="en-US" sz="2400" dirty="0"/>
              <a:t>	we calculated 95% bootstrap </a:t>
            </a:r>
            <a:br>
              <a:rPr lang="en-US" sz="2400" dirty="0"/>
            </a:br>
            <a:r>
              <a:rPr lang="en-US" sz="2400" dirty="0"/>
              <a:t>	percentile confidence intervals (CI) </a:t>
            </a:r>
            <a:br>
              <a:rPr lang="en-US" sz="2400" dirty="0"/>
            </a:br>
            <a:r>
              <a:rPr lang="en-US" sz="2400" dirty="0"/>
              <a:t>	based on 10,000 repetitions.”</a:t>
            </a:r>
          </a:p>
          <a:p>
            <a:pPr lvl="1">
              <a:lnSpc>
                <a:spcPct val="110000"/>
              </a:lnSpc>
              <a:spcBef>
                <a:spcPts val="2400"/>
              </a:spcBef>
              <a:tabLst>
                <a:tab pos="85725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"Non-progressive breast carcinomas detected at mammography screening: a population study “ </a:t>
            </a:r>
            <a:br>
              <a:rPr lang="en-US" b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Heggland H., Vatten, L. J. , Opdahl S, Breast Cancer Res 2023</a:t>
            </a:r>
            <a:br>
              <a:rPr lang="en-US" b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https://breast-cancer-research.biomedcentral.com/articles/10.1186/s13058-023-01682-9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omtale Bootstrap?</a:t>
            </a:r>
          </a:p>
        </p:txBody>
      </p:sp>
    </p:spTree>
    <p:extLst>
      <p:ext uri="{BB962C8B-B14F-4D97-AF65-F5344CB8AC3E}">
        <p14:creationId xmlns:p14="http://schemas.microsoft.com/office/powerpoint/2010/main" val="2696680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ke with mountains in the background&#10;&#10;Description automatically generated">
            <a:extLst>
              <a:ext uri="{FF2B5EF4-FFF2-40B4-BE49-F238E27FC236}">
                <a16:creationId xmlns:a16="http://schemas.microsoft.com/office/drawing/2014/main" id="{26593D4D-8176-E6A0-9FAD-4797CE180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101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5764148"/>
            <a:ext cx="3174390" cy="261610"/>
          </a:xfrm>
          <a:prstGeom prst="rect">
            <a:avLst/>
          </a:prstGeom>
          <a:noFill/>
        </p:spPr>
        <p:txBody>
          <a:bodyPr wrap="none" lIns="36000">
            <a:spAutoFit/>
          </a:bodyPr>
          <a:lstStyle/>
          <a:p>
            <a:pPr>
              <a:defRPr/>
            </a:pPr>
            <a:r>
              <a:rPr lang="nb-NO" sz="11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</a:rPr>
              <a:t>Lofoten (</a:t>
            </a:r>
            <a:r>
              <a:rPr lang="nb-NO" sz="110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</a:rPr>
              <a:t>Vindstad), Moskenes,  Norway, 2017-06-29</a:t>
            </a:r>
            <a:endParaRPr lang="nb-NO" sz="11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8013" y="6051451"/>
            <a:ext cx="7927975" cy="823175"/>
            <a:chOff x="608013" y="6051451"/>
            <a:chExt cx="7927975" cy="823175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08013" y="6051451"/>
              <a:ext cx="7927975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 eaLnBrk="0" hangingPunct="0">
                <a:lnSpc>
                  <a:spcPct val="120000"/>
                </a:lnSpc>
                <a:spcBef>
                  <a:spcPct val="50000"/>
                </a:spcBef>
                <a:tabLst>
                  <a:tab pos="1254125" algn="l"/>
                </a:tabLst>
                <a:defRPr/>
              </a:pPr>
              <a:r>
                <a:rPr lang="en-US" sz="1600" b="0" kern="0" dirty="0">
                  <a:solidFill>
                    <a:schemeClr val="bg1">
                      <a:lumMod val="50000"/>
                    </a:schemeClr>
                  </a:solidFill>
                  <a:latin typeface="Monotype Corsiva" pitchFamily="66" charset="0"/>
                </a:rPr>
                <a:t>Harald Weedon-Fekjær</a:t>
              </a:r>
              <a:r>
                <a:rPr lang="en-US" sz="16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  </a:t>
              </a:r>
              <a:r>
                <a:rPr lang="en-US" sz="1600" b="0" ker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(statistician, PhD),</a:t>
              </a:r>
              <a:r>
                <a:rPr lang="en-GB" sz="1600" b="0" ker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nb-NO" sz="1600" b="0" ker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Forskningsstøtte</a:t>
              </a:r>
              <a:r>
                <a:rPr lang="en-GB" sz="1600" b="0" ker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/OCBE, </a:t>
              </a:r>
              <a:r>
                <a:rPr lang="en-US" sz="1600" b="0" ker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Oslo </a:t>
              </a:r>
              <a:r>
                <a:rPr lang="en-US" sz="16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University Hospital</a:t>
              </a:r>
              <a:br>
                <a:rPr lang="en-US" sz="1400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</a:br>
              <a:r>
                <a:rPr lang="en-GB" b="0" kern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E-mail:   &lt;harald.weedon-fekjar@medisin.uio.no&gt;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7023570" y="6280356"/>
            <a:ext cx="685800" cy="594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ackager Shell Object" showAsIcon="1" r:id="rId4" imgW="914400" imgH="792360" progId="Package">
                    <p:embed/>
                  </p:oleObj>
                </mc:Choice>
                <mc:Fallback>
                  <p:oleObj name="Packager Shell Object" showAsIcon="1" r:id="rId4" imgW="914400" imgH="792360" progId="Package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023570" y="6280356"/>
                          <a:ext cx="685800" cy="5942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E6D770-3DEF-B78D-5A04-8BF8874B5FC4}"/>
              </a:ext>
            </a:extLst>
          </p:cNvPr>
          <p:cNvCxnSpPr/>
          <p:nvPr/>
        </p:nvCxnSpPr>
        <p:spPr bwMode="auto">
          <a:xfrm>
            <a:off x="4067175" y="2987675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080007" y="188640"/>
            <a:ext cx="2771913" cy="70788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4000" b="0" i="1" dirty="0">
                <a:latin typeface="Bookman Old Style" panose="02050604050505020204" pitchFamily="18" charset="0"/>
                <a:cs typeface="Calibri" panose="020F0502020204030204" pitchFamily="34" charset="0"/>
              </a:rPr>
              <a:t>Spørsmål?</a:t>
            </a:r>
            <a:endParaRPr lang="nb-NO" sz="40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00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</a:t>
            </a:r>
            <a:r>
              <a:rPr lang="en-US" dirty="0"/>
              <a:t> </a:t>
            </a:r>
            <a:r>
              <a:rPr lang="nb-NO" dirty="0"/>
              <a:t>referanser</a:t>
            </a:r>
            <a:r>
              <a:rPr lang="en-US" dirty="0"/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CBE8E9-C298-5CBE-5036-DC58C3C8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760"/>
            <a:ext cx="8532812" cy="5328592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sz="2400" dirty="0"/>
              <a:t>Wikipedia om </a:t>
            </a:r>
            <a:r>
              <a:rPr lang="nb-NO" sz="2400" dirty="0"/>
              <a:t>statistisk</a:t>
            </a:r>
            <a:r>
              <a:rPr lang="en-US" sz="2400" dirty="0"/>
              <a:t> bootstrap: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http://en.wikipedia.org/wiki/Bootstrapping_(statistics)</a:t>
            </a:r>
            <a:r>
              <a:rPr lang="en-US" sz="2400" dirty="0"/>
              <a:t>  </a:t>
            </a:r>
          </a:p>
          <a:p>
            <a:pPr>
              <a:spcBef>
                <a:spcPts val="3600"/>
              </a:spcBef>
            </a:pPr>
            <a:r>
              <a:rPr lang="nb-NO" sz="2400" dirty="0"/>
              <a:t>Video som forklarer basis statistisk</a:t>
            </a:r>
            <a:r>
              <a:rPr lang="en-US" sz="2400" dirty="0"/>
              <a:t> </a:t>
            </a:r>
            <a:r>
              <a:rPr lang="nb-NO" sz="2400" dirty="0" err="1"/>
              <a:t>bootstrap</a:t>
            </a:r>
            <a:r>
              <a:rPr lang="nb-NO" sz="2400" dirty="0"/>
              <a:t>:</a:t>
            </a:r>
            <a:br>
              <a:rPr lang="nb-NO" sz="2400" dirty="0"/>
            </a:br>
            <a:r>
              <a:rPr lang="en-US" sz="2400" dirty="0">
                <a:hlinkClick r:id="rId3"/>
              </a:rPr>
              <a:t>https://www.youtube.com/watch?v=655X9eZGxls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1400" dirty="0"/>
              <a:t>(</a:t>
            </a:r>
            <a:r>
              <a:rPr lang="nb-NO" sz="1400" dirty="0"/>
              <a:t>Litt mere om statistisk</a:t>
            </a:r>
            <a:r>
              <a:rPr lang="en-US" sz="1400" dirty="0"/>
              <a:t> </a:t>
            </a:r>
            <a:r>
              <a:rPr lang="nb-NO" sz="1400" dirty="0"/>
              <a:t>Bootstrap: </a:t>
            </a:r>
            <a:r>
              <a:rPr lang="nb-NO" sz="1400" dirty="0">
                <a:hlinkClick r:id="rId4"/>
              </a:rPr>
              <a:t>https://www.youtube.com/watch?v=DPuJELyZMoc</a:t>
            </a:r>
            <a:r>
              <a:rPr lang="nb-NO" sz="1400" dirty="0"/>
              <a:t> )</a:t>
            </a:r>
          </a:p>
          <a:p>
            <a:pPr>
              <a:spcBef>
                <a:spcPts val="3600"/>
              </a:spcBef>
            </a:pPr>
            <a:r>
              <a:rPr lang="nb-NO" sz="2400" dirty="0"/>
              <a:t>Statistikk pakken R med innebygd støtte for </a:t>
            </a:r>
            <a:r>
              <a:rPr lang="nb-NO" sz="2400" dirty="0" err="1"/>
              <a:t>bootstrap</a:t>
            </a:r>
            <a:r>
              <a:rPr lang="nb-NO" sz="2400" dirty="0"/>
              <a:t>:</a:t>
            </a:r>
            <a:br>
              <a:rPr lang="nb-NO" sz="2400" dirty="0"/>
            </a:br>
            <a:r>
              <a:rPr lang="en-US" sz="2400" dirty="0">
                <a:hlinkClick r:id="rId5"/>
              </a:rPr>
              <a:t>http://www.r-project.org/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(gratis </a:t>
            </a:r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åpen kildekode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program for Windows, Mac </a:t>
            </a:r>
            <a:r>
              <a:rPr lang="nb-NO" sz="1200" dirty="0">
                <a:solidFill>
                  <a:schemeClr val="bg1">
                    <a:lumMod val="65000"/>
                  </a:schemeClr>
                </a:solidFill>
              </a:rPr>
              <a:t>og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Linus/Android)</a:t>
            </a:r>
          </a:p>
          <a:p>
            <a:pPr>
              <a:spcBef>
                <a:spcPts val="3600"/>
              </a:spcBef>
            </a:pPr>
            <a:r>
              <a:rPr lang="nb-NO" sz="2400" dirty="0"/>
              <a:t>Video og bøker som går i dybden</a:t>
            </a:r>
            <a:r>
              <a:rPr lang="nb-NO" sz="1200" dirty="0"/>
              <a:t> (mer matematikk)</a:t>
            </a:r>
            <a:r>
              <a:rPr lang="nb-NO" sz="240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hlinkClick r:id="rId6"/>
              </a:rPr>
              <a:t>https://www.youtube.com/watch?v=h_LweqiIotE</a:t>
            </a:r>
            <a:r>
              <a:rPr lang="en-US" sz="2000" dirty="0"/>
              <a:t>  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(Stanford: Statistical learning)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200" dirty="0"/>
              <a:t>“Statistical learning” (Gareth James, Daniela Witten, Trevor Hastie, Rob Tibshirani)  , </a:t>
            </a:r>
            <a:r>
              <a:rPr lang="en-US" sz="1200" dirty="0">
                <a:hlinkClick r:id="rId7"/>
              </a:rPr>
              <a:t>https://www.statlearning.com/</a:t>
            </a:r>
            <a:r>
              <a:rPr lang="en-US" sz="12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1200" dirty="0"/>
              <a:t>”An Introduction to the Bootstrap”. B. Efron and R.J. Tibshirani, Chapman &amp; Hall, 1993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6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68" y="44450"/>
            <a:ext cx="8481664" cy="982663"/>
          </a:xfrm>
        </p:spPr>
        <p:txBody>
          <a:bodyPr/>
          <a:lstStyle/>
          <a:p>
            <a:pPr algn="ctr"/>
            <a:r>
              <a:rPr lang="nb-NO" sz="2800" dirty="0"/>
              <a:t>Python program som viser bootstrap prinsippet: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3668" y="1037122"/>
            <a:ext cx="5976664" cy="5215238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nb-NO" sz="1000" b="0" noProof="1">
                <a:solidFill>
                  <a:srgbClr val="008000"/>
                </a:solidFill>
                <a:latin typeface="Consolas" panose="020B0609020204030204" pitchFamily="49" charset="0"/>
              </a:rPr>
              <a:t># OCBE Masterclass Bootstrap 2023 - Python demo (https://www.python.org/)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8000"/>
                </a:solidFill>
                <a:latin typeface="Consolas" panose="020B0609020204030204" pitchFamily="49" charset="0"/>
              </a:rPr>
              <a:t>#    https://www.med.uio.no/imb/english/research/centres/ocbe/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8000"/>
                </a:solidFill>
                <a:latin typeface="Consolas" panose="020B0609020204030204" pitchFamily="49" charset="0"/>
              </a:rPr>
              <a:t>#    https://www.ous-research.no/ocbe/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8000"/>
                </a:solidFill>
                <a:latin typeface="Consolas" panose="020B0609020204030204" pitchFamily="49" charset="0"/>
              </a:rPr>
              <a:t>#    ved Harald Weedon-Fekjær &lt;harald.weedon-fekjar@medisin.uio.no&gt;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nb-NO" sz="1000" b="0" noProof="1">
                <a:solidFill>
                  <a:srgbClr val="008000"/>
                </a:solidFill>
                <a:latin typeface="Consolas" panose="020B0609020204030204" pitchFamily="49" charset="0"/>
              </a:rPr>
              <a:t># I en spørre undersøkelse med 900 tilfeldige valgte personer 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8000"/>
                </a:solidFill>
                <a:latin typeface="Consolas" panose="020B0609020204030204" pitchFamily="49" charset="0"/>
              </a:rPr>
              <a:t># svarer 40 personer, 4.4%, at de vil stemme Miljøpartiet De Grønne.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8000"/>
                </a:solidFill>
                <a:latin typeface="Consolas" panose="020B0609020204030204" pitchFamily="49" charset="0"/>
              </a:rPr>
              <a:t># Hva er usikkerheten til spørre undersøkelsen?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nb-NO" sz="1000" b="0" noProof="1">
                <a:solidFill>
                  <a:srgbClr val="AF00DB"/>
                </a:solidFill>
                <a:latin typeface="Consolas" panose="020B0609020204030204" pitchFamily="49" charset="0"/>
              </a:rPr>
              <a:t>import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1000" b="0" noProof="1">
                <a:solidFill>
                  <a:srgbClr val="267F99"/>
                </a:solidFill>
                <a:latin typeface="Consolas" panose="020B0609020204030204" pitchFamily="49" charset="0"/>
              </a:rPr>
              <a:t>random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AF00DB"/>
                </a:solidFill>
                <a:latin typeface="Consolas" panose="020B0609020204030204" pitchFamily="49" charset="0"/>
              </a:rPr>
              <a:t>import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1000" b="0" noProof="1">
                <a:solidFill>
                  <a:srgbClr val="267F99"/>
                </a:solidFill>
                <a:latin typeface="Consolas" panose="020B0609020204030204" pitchFamily="49" charset="0"/>
              </a:rPr>
              <a:t>statistics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nb-NO" sz="1000" b="0" noProof="1">
                <a:solidFill>
                  <a:srgbClr val="098658"/>
                </a:solidFill>
                <a:latin typeface="Consolas" panose="020B0609020204030204" pitchFamily="49" charset="0"/>
              </a:rPr>
              <a:t>900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nb-NO" sz="1000" b="0" noProof="1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nb-NO" sz="1000" b="0" noProof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1000" b="0" noProof="1">
                <a:solidFill>
                  <a:srgbClr val="795E26"/>
                </a:solidFill>
                <a:latin typeface="Consolas" panose="020B0609020204030204" pitchFamily="49" charset="0"/>
              </a:rPr>
              <a:t>EttSvar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nb-NO" sz="1000" b="0" noProof="1">
                <a:solidFill>
                  <a:srgbClr val="008000"/>
                </a:solidFill>
                <a:latin typeface="Consolas" panose="020B0609020204030204" pitchFamily="49" charset="0"/>
              </a:rPr>
              <a:t># Trekker tilfeldig svar med sannsynlighet MDG på x/n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stemmeMDG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nb-NO" sz="1000" b="0" noProof="1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nb-NO" sz="1000" b="0" noProof="1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1000" b="0" noProof="1">
                <a:solidFill>
                  <a:srgbClr val="AF00DB"/>
                </a:solidFill>
                <a:latin typeface="Consolas" panose="020B0609020204030204" pitchFamily="49" charset="0"/>
              </a:rPr>
              <a:t>in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1000" b="0" noProof="1">
                <a:solidFill>
                  <a:srgbClr val="267F99"/>
                </a:solidFill>
                <a:latin typeface="Consolas" panose="020B0609020204030204" pitchFamily="49" charset="0"/>
              </a:rPr>
              <a:t>range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nb-NO" sz="1000" b="0" noProof="1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( </a:t>
            </a:r>
            <a:r>
              <a:rPr lang="nb-NO" sz="1000" b="0" noProof="1">
                <a:solidFill>
                  <a:srgbClr val="267F99"/>
                </a:solidFill>
                <a:latin typeface="Consolas" panose="020B0609020204030204" pitchFamily="49" charset="0"/>
              </a:rPr>
              <a:t>random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random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() &lt;= (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) ):</a:t>
            </a:r>
          </a:p>
          <a:p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       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stemmeMDG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stemmeMDG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nb-NO" sz="1000" b="0" noProof="1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nb-NO" sz="1000" b="0" noProof="1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stemmeMDG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nb-NO" sz="1000" b="0" noProof="1">
                <a:solidFill>
                  <a:srgbClr val="008000"/>
                </a:solidFill>
                <a:latin typeface="Consolas" panose="020B0609020204030204" pitchFamily="49" charset="0"/>
              </a:rPr>
              <a:t># Kjører bootstrap: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res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= []</a:t>
            </a:r>
          </a:p>
          <a:p>
            <a:r>
              <a:rPr lang="nb-NO" sz="1000" b="0" noProof="1">
                <a:solidFill>
                  <a:srgbClr val="267F99"/>
                </a:solidFill>
                <a:latin typeface="Consolas" panose="020B0609020204030204" pitchFamily="49" charset="0"/>
              </a:rPr>
              <a:t>random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seed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b-NO" sz="1000" b="0" noProof="1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nb-NO" sz="1000" b="0" noProof="1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1000" b="0" noProof="1">
                <a:solidFill>
                  <a:srgbClr val="AF00DB"/>
                </a:solidFill>
                <a:latin typeface="Consolas" panose="020B0609020204030204" pitchFamily="49" charset="0"/>
              </a:rPr>
              <a:t>in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b-NO" sz="1000" b="0" noProof="1">
                <a:solidFill>
                  <a:srgbClr val="267F99"/>
                </a:solidFill>
                <a:latin typeface="Consolas" panose="020B0609020204030204" pitchFamily="49" charset="0"/>
              </a:rPr>
              <a:t>range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b-NO" sz="1000" b="0" noProof="1">
                <a:solidFill>
                  <a:srgbClr val="098658"/>
                </a:solidFill>
                <a:latin typeface="Consolas" panose="020B0609020204030204" pitchFamily="49" charset="0"/>
              </a:rPr>
              <a:t>10000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res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nb-NO" sz="1000" b="0" noProof="1">
                <a:solidFill>
                  <a:srgbClr val="795E26"/>
                </a:solidFill>
                <a:latin typeface="Consolas" panose="020B0609020204030204" pitchFamily="49" charset="0"/>
              </a:rPr>
              <a:t>append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( (</a:t>
            </a:r>
            <a:r>
              <a:rPr lang="nb-NO" sz="1000" b="0" noProof="1">
                <a:solidFill>
                  <a:srgbClr val="795E26"/>
                </a:solidFill>
                <a:latin typeface="Consolas" panose="020B0609020204030204" pitchFamily="49" charset="0"/>
              </a:rPr>
              <a:t>EttSvar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)/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)*</a:t>
            </a:r>
            <a:r>
              <a:rPr lang="nb-NO" sz="1000" b="0" noProof="1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)</a:t>
            </a:r>
          </a:p>
          <a:p>
            <a:b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nb-NO" sz="1000" b="0" noProof="1">
                <a:solidFill>
                  <a:srgbClr val="008000"/>
                </a:solidFill>
                <a:latin typeface="Consolas" panose="020B0609020204030204" pitchFamily="49" charset="0"/>
              </a:rPr>
              <a:t># Finner nedre 2.5 og øvre 97.5%:</a:t>
            </a:r>
            <a:endParaRPr lang="nb-NO" sz="1000" b="0" noProof="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resSort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nb-NO" sz="1000" b="0" noProof="1">
                <a:solidFill>
                  <a:srgbClr val="795E26"/>
                </a:solidFill>
                <a:latin typeface="Consolas" panose="020B0609020204030204" pitchFamily="49" charset="0"/>
              </a:rPr>
              <a:t>sorted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res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nb-NO" sz="1000" b="0" noProof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b-NO" sz="1000" b="0" noProof="1">
                <a:solidFill>
                  <a:srgbClr val="0000FF"/>
                </a:solidFill>
                <a:latin typeface="Consolas" panose="020B0609020204030204" pitchFamily="49" charset="0"/>
              </a:rPr>
              <a:t>f</a:t>
            </a:r>
            <a:r>
              <a:rPr lang="nb-NO" sz="1000" b="0" noProof="1">
                <a:solidFill>
                  <a:srgbClr val="A31515"/>
                </a:solidFill>
                <a:latin typeface="Consolas" panose="020B0609020204030204" pitchFamily="49" charset="0"/>
              </a:rPr>
              <a:t>'Simulert varisjon er fra </a:t>
            </a:r>
            <a:r>
              <a:rPr lang="nb-NO" sz="1000" b="0" noProof="1">
                <a:solidFill>
                  <a:srgbClr val="0000FF"/>
                </a:solidFill>
                <a:latin typeface="Consolas" panose="020B0609020204030204" pitchFamily="49" charset="0"/>
              </a:rPr>
              <a:t>{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resSort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nb-NO" sz="1000" b="0" noProof="1">
                <a:solidFill>
                  <a:srgbClr val="098658"/>
                </a:solidFill>
                <a:latin typeface="Consolas" panose="020B0609020204030204" pitchFamily="49" charset="0"/>
              </a:rPr>
              <a:t>250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nb-NO" sz="1000" b="0" noProof="1">
                <a:solidFill>
                  <a:srgbClr val="0000FF"/>
                </a:solidFill>
                <a:latin typeface="Consolas" panose="020B0609020204030204" pitchFamily="49" charset="0"/>
              </a:rPr>
              <a:t>:.2}</a:t>
            </a:r>
            <a:r>
              <a:rPr lang="nb-NO" sz="1000" b="0" noProof="1">
                <a:solidFill>
                  <a:srgbClr val="A31515"/>
                </a:solidFill>
                <a:latin typeface="Consolas" panose="020B0609020204030204" pitchFamily="49" charset="0"/>
              </a:rPr>
              <a:t> % til </a:t>
            </a:r>
            <a:r>
              <a:rPr lang="nb-NO" sz="1000" b="0" noProof="1">
                <a:solidFill>
                  <a:srgbClr val="0000FF"/>
                </a:solidFill>
                <a:latin typeface="Consolas" panose="020B0609020204030204" pitchFamily="49" charset="0"/>
              </a:rPr>
              <a:t>{</a:t>
            </a:r>
            <a:r>
              <a:rPr lang="nb-NO" sz="1000" b="0" noProof="1">
                <a:solidFill>
                  <a:srgbClr val="001080"/>
                </a:solidFill>
                <a:latin typeface="Consolas" panose="020B0609020204030204" pitchFamily="49" charset="0"/>
              </a:rPr>
              <a:t>resSort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nb-NO" sz="1000" b="0" noProof="1">
                <a:solidFill>
                  <a:srgbClr val="098658"/>
                </a:solidFill>
                <a:latin typeface="Consolas" panose="020B0609020204030204" pitchFamily="49" charset="0"/>
              </a:rPr>
              <a:t>9750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nb-NO" sz="1000" b="0" noProof="1">
                <a:solidFill>
                  <a:srgbClr val="0000FF"/>
                </a:solidFill>
                <a:latin typeface="Consolas" panose="020B0609020204030204" pitchFamily="49" charset="0"/>
              </a:rPr>
              <a:t>:.2}</a:t>
            </a:r>
            <a:r>
              <a:rPr lang="nb-NO" sz="1000" b="0" noProof="1">
                <a:solidFill>
                  <a:srgbClr val="A31515"/>
                </a:solidFill>
                <a:latin typeface="Consolas" panose="020B0609020204030204" pitchFamily="49" charset="0"/>
              </a:rPr>
              <a:t> %</a:t>
            </a:r>
            <a:r>
              <a:rPr lang="nb-NO" sz="1000" b="0" noProof="1">
                <a:solidFill>
                  <a:srgbClr val="EE0000"/>
                </a:solidFill>
                <a:latin typeface="Consolas" panose="020B0609020204030204" pitchFamily="49" charset="0"/>
              </a:rPr>
              <a:t>\n</a:t>
            </a:r>
            <a:r>
              <a:rPr lang="nb-NO" sz="1000" b="0" noProof="1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nb-NO" sz="1000" b="0" noProof="1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649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3140968"/>
            <a:ext cx="5760640" cy="2664296"/>
          </a:xfrm>
        </p:spPr>
        <p:txBody>
          <a:bodyPr/>
          <a:lstStyle/>
          <a:p>
            <a:pPr algn="ctr">
              <a:spcBef>
                <a:spcPts val="3600"/>
              </a:spcBef>
            </a:pPr>
            <a:r>
              <a:rPr lang="nb-NO" sz="3200" dirty="0">
                <a:solidFill>
                  <a:schemeClr val="bg1">
                    <a:lumMod val="65000"/>
                  </a:schemeClr>
                </a:solidFill>
              </a:rPr>
              <a:t>Undervisning i biostatistikk</a:t>
            </a:r>
            <a:r>
              <a:rPr lang="nb-NO" sz="3200" dirty="0"/>
              <a:t> </a:t>
            </a:r>
          </a:p>
          <a:p>
            <a:pPr algn="ctr">
              <a:spcBef>
                <a:spcPts val="3600"/>
              </a:spcBef>
            </a:pPr>
            <a:r>
              <a:rPr lang="nb-NO" sz="3200" b="1" i="1" dirty="0"/>
              <a:t>Veiledning i biostatistikk</a:t>
            </a:r>
          </a:p>
          <a:p>
            <a:pPr algn="ctr">
              <a:spcBef>
                <a:spcPts val="3600"/>
              </a:spcBef>
            </a:pPr>
            <a:r>
              <a:rPr lang="nb-NO" sz="3200" dirty="0">
                <a:solidFill>
                  <a:schemeClr val="bg1">
                    <a:lumMod val="65000"/>
                  </a:schemeClr>
                </a:solidFill>
              </a:rPr>
              <a:t>Biostatistisk forskning</a:t>
            </a:r>
            <a:endParaRPr lang="nb-NO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5642" y="176228"/>
            <a:ext cx="6552716" cy="628903"/>
            <a:chOff x="3232650" y="-10518"/>
            <a:chExt cx="6552716" cy="628903"/>
          </a:xfrm>
        </p:grpSpPr>
        <p:grpSp>
          <p:nvGrpSpPr>
            <p:cNvPr id="5" name="Group 4"/>
            <p:cNvGrpSpPr/>
            <p:nvPr/>
          </p:nvGrpSpPr>
          <p:grpSpPr>
            <a:xfrm>
              <a:off x="3232650" y="-10518"/>
              <a:ext cx="2733893" cy="628903"/>
              <a:chOff x="6378777" y="69701"/>
              <a:chExt cx="1898130" cy="500568"/>
            </a:xfrm>
          </p:grpSpPr>
          <p:pic>
            <p:nvPicPr>
              <p:cNvPr id="8" name="Picture 2" descr="C:\Users\hwf\Downloads\Uio-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8777" y="69701"/>
                <a:ext cx="449950" cy="500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828726" y="114582"/>
                <a:ext cx="1448181" cy="4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b="0" dirty="0">
                    <a:latin typeface="+mj-lt"/>
                  </a:rPr>
                  <a:t>Universitet i Oslo,</a:t>
                </a:r>
                <a:br>
                  <a:rPr lang="nb-NO" sz="1400" b="0" dirty="0">
                    <a:latin typeface="+mj-lt"/>
                  </a:rPr>
                </a:br>
                <a:r>
                  <a:rPr lang="nb-NO" sz="1400" b="0" dirty="0">
                    <a:latin typeface="+mj-lt"/>
                  </a:rPr>
                  <a:t>Det medisinske fakultet </a:t>
                </a:r>
              </a:p>
            </p:txBody>
          </p:sp>
        </p:grpSp>
        <p:pic>
          <p:nvPicPr>
            <p:cNvPr id="6" name="Picture 2" descr="M:\midl\OUS_logo_en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371" y="-6746"/>
              <a:ext cx="2470995" cy="55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7CBABFB-88C8-F826-BFC6-DCD69A65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317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600"/>
              </a:spcBef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OCBE - Oslo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Centre for Biostatistics and Epidemiology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317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600"/>
              </a:spcBef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OCBE - Oslo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Centre for Biostatistics and Epidemiology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5642" y="176228"/>
            <a:ext cx="6552716" cy="628903"/>
            <a:chOff x="3232650" y="-10518"/>
            <a:chExt cx="6552716" cy="628903"/>
          </a:xfrm>
        </p:grpSpPr>
        <p:grpSp>
          <p:nvGrpSpPr>
            <p:cNvPr id="5" name="Group 4"/>
            <p:cNvGrpSpPr/>
            <p:nvPr/>
          </p:nvGrpSpPr>
          <p:grpSpPr>
            <a:xfrm>
              <a:off x="3232650" y="-10518"/>
              <a:ext cx="2733893" cy="628903"/>
              <a:chOff x="6378777" y="69701"/>
              <a:chExt cx="1898130" cy="500568"/>
            </a:xfrm>
          </p:grpSpPr>
          <p:pic>
            <p:nvPicPr>
              <p:cNvPr id="8" name="Picture 2" descr="C:\Users\hwf\Downloads\Uio-logo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8777" y="69701"/>
                <a:ext cx="449950" cy="500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828726" y="114582"/>
                <a:ext cx="1448181" cy="4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400" b="0" dirty="0">
                    <a:latin typeface="+mj-lt"/>
                  </a:rPr>
                  <a:t>Universitet i Oslo,</a:t>
                </a:r>
                <a:br>
                  <a:rPr lang="nb-NO" sz="1400" b="0" dirty="0">
                    <a:latin typeface="+mj-lt"/>
                  </a:rPr>
                </a:br>
                <a:r>
                  <a:rPr lang="nb-NO" sz="1400" b="0" dirty="0">
                    <a:latin typeface="+mj-lt"/>
                  </a:rPr>
                  <a:t>Det medisinske fakultet </a:t>
                </a:r>
              </a:p>
            </p:txBody>
          </p:sp>
        </p:grpSp>
        <p:pic>
          <p:nvPicPr>
            <p:cNvPr id="6" name="Picture 2" descr="M:\midl\OUS_logo_en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371" y="-6746"/>
              <a:ext cx="2470995" cy="55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284305" y="5733256"/>
            <a:ext cx="657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http://www.med.uio.no/imb/english/research/centres/ocbe/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ABF1-BAF4-DBF4-9C9F-594C65BCBF63}"/>
              </a:ext>
            </a:extLst>
          </p:cNvPr>
          <p:cNvSpPr txBox="1">
            <a:spLocks/>
          </p:cNvSpPr>
          <p:nvPr/>
        </p:nvSpPr>
        <p:spPr bwMode="auto">
          <a:xfrm>
            <a:off x="323528" y="1948770"/>
            <a:ext cx="8496944" cy="400110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62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nb-NO" sz="1600" b="0" kern="0" dirty="0"/>
              <a:t>- Felles </a:t>
            </a:r>
            <a:r>
              <a:rPr lang="nb-NO" sz="1600" b="0" i="1" kern="0" dirty="0"/>
              <a:t>biostatistikk senter</a:t>
            </a:r>
            <a:r>
              <a:rPr lang="nb-NO" sz="1600" b="0" kern="0" dirty="0"/>
              <a:t> for Universitet i Oslo (UiO) og Oslo universitetssykehus (OUS)</a:t>
            </a:r>
            <a:endParaRPr lang="nb-NO" sz="1600" b="0" i="1" kern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01BB22-DE5A-D738-5C41-93A231BBD8C8}"/>
              </a:ext>
            </a:extLst>
          </p:cNvPr>
          <p:cNvSpPr txBox="1">
            <a:spLocks/>
          </p:cNvSpPr>
          <p:nvPr/>
        </p:nvSpPr>
        <p:spPr bwMode="auto">
          <a:xfrm>
            <a:off x="845586" y="2708920"/>
            <a:ext cx="7614846" cy="2682603"/>
          </a:xfrm>
          <a:prstGeom prst="rect">
            <a:avLst/>
          </a:prstGeom>
          <a:solidFill>
            <a:srgbClr val="FFF8E1"/>
          </a:solidFill>
          <a:ln w="1524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360000" tIns="288000" rIns="360000" bIns="288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62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nb-NO" sz="2400" i="1" dirty="0"/>
              <a:t>Bidrar med forskingsbasert statistisk veiledning </a:t>
            </a:r>
            <a:br>
              <a:rPr lang="nb-NO" sz="2400" i="1" dirty="0"/>
            </a:br>
            <a:r>
              <a:rPr lang="nb-NO" sz="2400" i="1" dirty="0"/>
              <a:t>på kryss av Universitet i Oslo</a:t>
            </a:r>
            <a:r>
              <a:rPr lang="nb-NO" sz="1000" i="1" dirty="0"/>
              <a:t> (UiO Med. </a:t>
            </a:r>
            <a:r>
              <a:rPr lang="nb-NO" sz="1000" i="1" err="1"/>
              <a:t>Fak</a:t>
            </a:r>
            <a:r>
              <a:rPr lang="nb-NO" sz="1000" i="1"/>
              <a:t>.)</a:t>
            </a:r>
            <a:r>
              <a:rPr lang="nb-NO" sz="2400" i="1"/>
              <a:t>, </a:t>
            </a:r>
            <a:br>
              <a:rPr lang="nb-NO" sz="2400" i="1" dirty="0"/>
            </a:br>
            <a:r>
              <a:rPr lang="nb-NO" sz="2400" i="1" dirty="0"/>
              <a:t>Oslo universitetssykehus</a:t>
            </a:r>
            <a:r>
              <a:rPr lang="nb-NO" sz="1000" i="1" dirty="0"/>
              <a:t> (</a:t>
            </a:r>
            <a:r>
              <a:rPr lang="nb-NO" sz="1000" i="1" dirty="0" err="1"/>
              <a:t>OuS</a:t>
            </a:r>
            <a:r>
              <a:rPr lang="nb-NO" sz="1000" i="1" dirty="0"/>
              <a:t>)</a:t>
            </a:r>
            <a:r>
              <a:rPr lang="nb-NO" sz="1400" i="1" dirty="0"/>
              <a:t>  </a:t>
            </a:r>
            <a:r>
              <a:rPr lang="nb-NO" sz="2400" i="1" dirty="0"/>
              <a:t>og </a:t>
            </a:r>
            <a:br>
              <a:rPr lang="nb-NO" sz="2400" i="1" dirty="0"/>
            </a:br>
            <a:r>
              <a:rPr lang="nb-NO" sz="2400" i="1" dirty="0"/>
              <a:t>sykehusene i Helse Sør-Øst</a:t>
            </a:r>
            <a:r>
              <a:rPr lang="nb-NO" sz="1600" b="0" dirty="0"/>
              <a:t>​​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34026" y="5514077"/>
            <a:ext cx="1309974" cy="1118869"/>
            <a:chOff x="3917013" y="3300980"/>
            <a:chExt cx="1309974" cy="1118869"/>
          </a:xfrm>
        </p:grpSpPr>
        <p:sp>
          <p:nvSpPr>
            <p:cNvPr id="11" name="TextBox 10"/>
            <p:cNvSpPr txBox="1"/>
            <p:nvPr/>
          </p:nvSpPr>
          <p:spPr>
            <a:xfrm>
              <a:off x="3917013" y="4042823"/>
              <a:ext cx="1309974" cy="37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Manuela Zucknick</a:t>
              </a:r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,</a:t>
              </a:r>
              <a:b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</a:br>
              <a:r>
                <a:rPr lang="en-US" sz="800" b="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OCBE </a:t>
              </a:r>
              <a:r>
                <a:rPr lang="en-US" sz="800" b="0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leder</a:t>
              </a:r>
              <a:endParaRPr lang="en-US" sz="800" b="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829" y="3300980"/>
              <a:ext cx="564244" cy="752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797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3528-DD40-B1F8-B4F5-16963E57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OCBE veiledning målgruppe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3A982-43D3-076E-9A0E-32DE1C95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132856"/>
            <a:ext cx="8425308" cy="4248894"/>
          </a:xfrm>
        </p:spPr>
        <p:txBody>
          <a:bodyPr/>
          <a:lstStyle/>
          <a:p>
            <a:pPr marL="0" indent="0" algn="ctr">
              <a:spcBef>
                <a:spcPts val="4800"/>
              </a:spcBef>
              <a:buNone/>
            </a:pPr>
            <a:r>
              <a:rPr lang="nb-NO" dirty="0"/>
              <a:t>Masterveiledning er primært </a:t>
            </a:r>
            <a:r>
              <a:rPr lang="nb-NO" sz="1600" dirty="0"/>
              <a:t>(master) </a:t>
            </a:r>
            <a:r>
              <a:rPr lang="nb-NO" dirty="0"/>
              <a:t>veileders ansvar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nb-NO" dirty="0"/>
              <a:t>… men mange master grader er også forsking</a:t>
            </a:r>
          </a:p>
          <a:p>
            <a:pPr marL="0" indent="0" algn="ctr">
              <a:lnSpc>
                <a:spcPct val="110000"/>
              </a:lnSpc>
              <a:spcBef>
                <a:spcPts val="7200"/>
              </a:spcBef>
              <a:buNone/>
            </a:pPr>
            <a:r>
              <a:rPr lang="nb-NO" dirty="0"/>
              <a:t>Krav ved OCBE-veiledning av master studenter:</a:t>
            </a:r>
            <a:br>
              <a:rPr lang="nb-NO" dirty="0"/>
            </a:br>
            <a:r>
              <a:rPr lang="nb-NO" b="1" i="1" dirty="0"/>
              <a:t>Veileder må være med på OCBE-veiledningen</a:t>
            </a:r>
          </a:p>
        </p:txBody>
      </p:sp>
    </p:spTree>
    <p:extLst>
      <p:ext uri="{BB962C8B-B14F-4D97-AF65-F5344CB8AC3E}">
        <p14:creationId xmlns:p14="http://schemas.microsoft.com/office/powerpoint/2010/main" val="13837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1E31-8C88-11F5-EAAE-3267F0D4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30F0-697F-F212-1134-705A2465A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72816"/>
            <a:ext cx="8034337" cy="4608934"/>
          </a:xfrm>
        </p:spPr>
        <p:txBody>
          <a:bodyPr/>
          <a:lstStyle/>
          <a:p>
            <a:pPr marL="0" indent="0" algn="ctr">
              <a:spcBef>
                <a:spcPts val="3600"/>
              </a:spcBef>
              <a:buNone/>
            </a:pPr>
            <a:r>
              <a:rPr lang="nb-NO" dirty="0"/>
              <a:t>Åpen diskusjon med lysark som støtte.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nb-NO" dirty="0"/>
              <a:t>Vi sitter i sirkel for å bedre diskusjonen</a:t>
            </a:r>
            <a:br>
              <a:rPr lang="nb-NO" dirty="0"/>
            </a:br>
            <a:r>
              <a:rPr lang="nb-NO" dirty="0"/>
              <a:t>… men det er frivillig å ta ordet 🙂.</a:t>
            </a:r>
          </a:p>
          <a:p>
            <a:pPr>
              <a:spcBef>
                <a:spcPts val="3600"/>
              </a:spcBef>
            </a:pPr>
            <a:endParaRPr lang="nb-NO" dirty="0"/>
          </a:p>
          <a:p>
            <a:pPr marL="0" indent="0">
              <a:spcBef>
                <a:spcPts val="3600"/>
              </a:spcBef>
              <a:buNone/>
            </a:pPr>
            <a:r>
              <a:rPr lang="nb-NO" sz="1800" dirty="0"/>
              <a:t>Merk at:</a:t>
            </a:r>
          </a:p>
          <a:p>
            <a:pPr>
              <a:spcBef>
                <a:spcPts val="600"/>
              </a:spcBef>
            </a:pPr>
            <a:r>
              <a:rPr lang="nb-NO" sz="1800" dirty="0"/>
              <a:t>Alle får tilgang til lysark i etterkant</a:t>
            </a:r>
          </a:p>
          <a:p>
            <a:pPr>
              <a:spcBef>
                <a:spcPts val="600"/>
              </a:spcBef>
            </a:pPr>
            <a:r>
              <a:rPr lang="nb-NO" sz="1800" dirty="0"/>
              <a:t>Alle får Stata og R eksempel kode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3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3376-BB7C-AC47-1CBF-F00A98D1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Eksempel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FF14-7137-5400-D6C7-4F09B741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412776"/>
            <a:ext cx="8034337" cy="5112643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b="1" dirty="0"/>
              <a:t>NHANES</a:t>
            </a:r>
            <a:r>
              <a:rPr lang="en-US" dirty="0"/>
              <a:t> 2009-2012</a:t>
            </a:r>
            <a:r>
              <a:rPr lang="en-US" sz="1200" dirty="0"/>
              <a:t> (with adjusted weighting)</a:t>
            </a:r>
            <a:br>
              <a:rPr lang="en-US" sz="1200" dirty="0"/>
            </a:br>
            <a:r>
              <a:rPr lang="en-US" sz="2000" dirty="0"/>
              <a:t>Survey by USA National Center for Health Statistics (NCHS) which has conducted a series of health and nutrition surveys since the early 1960’s. </a:t>
            </a:r>
            <a:br>
              <a:rPr lang="en-US" sz="2400" dirty="0"/>
            </a:b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https://www.cdc.gov/nchs/nhanes/index.html</a:t>
            </a:r>
            <a:r>
              <a:rPr lang="en-US" sz="2000" dirty="0"/>
              <a:t> </a:t>
            </a:r>
          </a:p>
          <a:p>
            <a:pPr>
              <a:spcBef>
                <a:spcPts val="6000"/>
              </a:spcBef>
            </a:pPr>
            <a:r>
              <a:rPr lang="en-US" dirty="0"/>
              <a:t>Variables used: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Gender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Gender (sex) of study participant coded as male or female</a:t>
            </a:r>
          </a:p>
          <a:p>
            <a:pPr lvl="1">
              <a:spcBef>
                <a:spcPts val="600"/>
              </a:spcBef>
            </a:pPr>
            <a:r>
              <a:rPr lang="en-US" b="1" dirty="0" err="1"/>
              <a:t>AlcoholYear</a:t>
            </a:r>
            <a:br>
              <a:rPr lang="en-US" dirty="0"/>
            </a:br>
            <a:r>
              <a:rPr lang="en-US" dirty="0"/>
              <a:t>Estimated number of days over the past year that participant drank alcoholic beverages. </a:t>
            </a:r>
            <a:br>
              <a:rPr lang="en-US" dirty="0"/>
            </a:br>
            <a:r>
              <a:rPr lang="en-US" dirty="0"/>
              <a:t>Reported for participants aged 18 years or older.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2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87CA-09FF-6E99-4D70-9778D585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4450"/>
            <a:ext cx="8353300" cy="982663"/>
          </a:xfrm>
        </p:spPr>
        <p:txBody>
          <a:bodyPr/>
          <a:lstStyle/>
          <a:p>
            <a:r>
              <a:rPr lang="nb-NO" dirty="0"/>
              <a:t>Hvorfor blir data normal fordelte?</a:t>
            </a:r>
            <a:r>
              <a:rPr lang="nb-NO" sz="800" dirty="0"/>
              <a:t>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A7727-ACDC-FEA0-3EDB-2073098B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56792"/>
            <a:ext cx="8034337" cy="4824958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nb-NO" dirty="0"/>
              <a:t>Summen av mange små ulike effekter, </a:t>
            </a:r>
            <a:br>
              <a:rPr lang="nb-NO" dirty="0"/>
            </a:br>
            <a:r>
              <a:rPr lang="nb-NO" dirty="0"/>
              <a:t>hvor ingen effekt dominerer, blir </a:t>
            </a:r>
            <a:r>
              <a:rPr lang="nb-NO" sz="1600" dirty="0"/>
              <a:t>(tilnærmet)</a:t>
            </a:r>
            <a:r>
              <a:rPr lang="nb-NO" dirty="0"/>
              <a:t> normalfordelt</a:t>
            </a:r>
            <a:endParaRPr lang="nb-NO" sz="18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nb-NO" sz="1600" dirty="0">
                <a:solidFill>
                  <a:schemeClr val="bg1">
                    <a:lumMod val="65000"/>
                  </a:schemeClr>
                </a:solidFill>
              </a:rPr>
              <a:t>(Matematisk kan det vises at vi får normalfordeling når antall små effekter går mot uendelig,  </a:t>
            </a:r>
            <a:br>
              <a:rPr lang="nb-NO" sz="1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b-NO" sz="16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https://en.wikipedia.org/wiki/Central_limit_theorem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b-NO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A blue and white diagram&#10;&#10;Description automatically generated">
            <a:extLst>
              <a:ext uri="{FF2B5EF4-FFF2-40B4-BE49-F238E27FC236}">
                <a16:creationId xmlns:a16="http://schemas.microsoft.com/office/drawing/2014/main" id="{11E96552-F294-3577-F178-0B2C33675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3555268"/>
            <a:ext cx="5364088" cy="2682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8A50AC-945D-F08F-A919-B6464DB268D9}"/>
              </a:ext>
            </a:extLst>
          </p:cNvPr>
          <p:cNvSpPr txBox="1"/>
          <p:nvPr/>
        </p:nvSpPr>
        <p:spPr>
          <a:xfrm>
            <a:off x="7854508" y="6381750"/>
            <a:ext cx="13260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297332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special">
  <a:themeElements>
    <a:clrScheme name="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ut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00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n">
  <a:themeElements>
    <a:clrScheme name="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ut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00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n-black">
  <a:themeElements>
    <a:clrScheme name="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utl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00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7496B2B-1920-4772-988C-E55A2060A24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108545</TotalTime>
  <Words>2814</Words>
  <Application>Microsoft Office PowerPoint</Application>
  <PresentationFormat>On-screen Show (4:3)</PresentationFormat>
  <Paragraphs>278</Paragraphs>
  <Slides>36</Slides>
  <Notes>18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  <vt:variant>
        <vt:lpstr>Custom Shows</vt:lpstr>
      </vt:variant>
      <vt:variant>
        <vt:i4>1</vt:i4>
      </vt:variant>
    </vt:vector>
  </HeadingPairs>
  <TitlesOfParts>
    <vt:vector size="51" baseType="lpstr">
      <vt:lpstr>Arial</vt:lpstr>
      <vt:lpstr>Bookman Old Style</vt:lpstr>
      <vt:lpstr>Consolas</vt:lpstr>
      <vt:lpstr>Monotype Corsiva</vt:lpstr>
      <vt:lpstr>Calibri</vt:lpstr>
      <vt:lpstr>Times New Roman</vt:lpstr>
      <vt:lpstr>Wingdings</vt:lpstr>
      <vt:lpstr>special</vt:lpstr>
      <vt:lpstr>gen</vt:lpstr>
      <vt:lpstr>gen-black</vt:lpstr>
      <vt:lpstr>std</vt:lpstr>
      <vt:lpstr>SPLUSGraphSheetFileType</vt:lpstr>
      <vt:lpstr>Packager Shell Object</vt:lpstr>
      <vt:lpstr>Document</vt:lpstr>
      <vt:lpstr>Analyse av ikke normalfordelte data</vt:lpstr>
      <vt:lpstr>Plan for dagen</vt:lpstr>
      <vt:lpstr>OCBE - Oslo Centre for Biostatistics and Epidemiology</vt:lpstr>
      <vt:lpstr>OCBE - Oslo Centre for Biostatistics and Epidemiology</vt:lpstr>
      <vt:lpstr>OCBE - Oslo Centre for Biostatistics and Epidemiology</vt:lpstr>
      <vt:lpstr>OCBE veiledning målgruppe</vt:lpstr>
      <vt:lpstr>Format:</vt:lpstr>
      <vt:lpstr>Eksempel data</vt:lpstr>
      <vt:lpstr>Hvorfor blir data normal fordelte? (1/2)</vt:lpstr>
      <vt:lpstr>Hvorfor blir data normal fordelte? (2/2)</vt:lpstr>
      <vt:lpstr>Dagens utfordring; Vanlig statistisk teori  bygger på normalfordeling</vt:lpstr>
      <vt:lpstr>Hva er gjennomsnitt? Hva er median?</vt:lpstr>
      <vt:lpstr>Gjennomsnitt og median (1/2)</vt:lpstr>
      <vt:lpstr>Gjennomsnitt og median (2/2)</vt:lpstr>
      <vt:lpstr>Våre eksempel data</vt:lpstr>
      <vt:lpstr>Q-Q plot</vt:lpstr>
      <vt:lpstr>Q-Q plot;  Hva er normale avvik</vt:lpstr>
      <vt:lpstr>Klassiske løsninger  for ikke normalfordelte data</vt:lpstr>
      <vt:lpstr>Bootstrap  - En statistisk revolusjon</vt:lpstr>
      <vt:lpstr>Litt historikk</vt:lpstr>
      <vt:lpstr>Hvordan vurdere usikkerhet til ikke normalfordelte data? (1)</vt:lpstr>
      <vt:lpstr>Hvordan vurdere usikkerhet til ikke normalfordelte data? (1)</vt:lpstr>
      <vt:lpstr>Bootstrap-ideen</vt:lpstr>
      <vt:lpstr>Bootstrap</vt:lpstr>
      <vt:lpstr>Bootstrap kjøringer i praksis</vt:lpstr>
      <vt:lpstr>Bootstrap i praksis – Ulike valg</vt:lpstr>
      <vt:lpstr>Bootstrap; Fordeler og ulemper ...</vt:lpstr>
      <vt:lpstr>Bootstrap - Resultater</vt:lpstr>
      <vt:lpstr>Bootstrap vs. t-test:</vt:lpstr>
      <vt:lpstr>Husk:</vt:lpstr>
      <vt:lpstr>Bootstrap i Stata:</vt:lpstr>
      <vt:lpstr>Bootstrap i R:</vt:lpstr>
      <vt:lpstr>Hvordan omtale Bootstrap?</vt:lpstr>
      <vt:lpstr>PowerPoint Presentation</vt:lpstr>
      <vt:lpstr>Noen referanser:</vt:lpstr>
      <vt:lpstr>Python program som viser bootstrap prinsippet:</vt:lpstr>
      <vt:lpstr>OCBE</vt:lpstr>
    </vt:vector>
  </TitlesOfParts>
  <Manager>Harald Weedon-Fekjær &lt;harald@weedon-fekjaer.net&gt;</Manager>
  <Company>Kreftregisteret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 tumour growth estimated through mammography screening data</dc:title>
  <dc:subject>Estimating tumour growth</dc:subject>
  <dc:creator>Harald Weedon-Fekjær &lt;harald.fekjaer@kreftregisteret.no&gt;</dc:creator>
  <dc:description>17.9.2009: 1230-2pm (50 mins for talks), biostat conference room, HSPH (Harvard)</dc:description>
  <cp:lastModifiedBy>Harald Weedon-Fekjær</cp:lastModifiedBy>
  <cp:revision>2638</cp:revision>
  <cp:lastPrinted>2012-05-24T17:06:51Z</cp:lastPrinted>
  <dcterms:created xsi:type="dcterms:W3CDTF">2001-09-11T13:17:46Z</dcterms:created>
  <dcterms:modified xsi:type="dcterms:W3CDTF">2025-02-12T12:35:13Z</dcterms:modified>
  <cp:category>Kreftsim</cp:category>
  <cp:contentStatus>17.9.2009:</cp:contentStatus>
</cp:coreProperties>
</file>